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8" r:id="rId2"/>
    <p:sldId id="277" r:id="rId3"/>
    <p:sldId id="256" r:id="rId4"/>
    <p:sldId id="257" r:id="rId5"/>
    <p:sldId id="27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8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6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D60093"/>
    <a:srgbClr val="FF3399"/>
    <a:srgbClr val="0053FA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32" d="100"/>
          <a:sy n="32" d="100"/>
        </p:scale>
        <p:origin x="1416" y="7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67543-5549-4613-A2F7-DD83687CB6F8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5CAB9-48C0-401E-AB63-42C13FEFDD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279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5CAB9-48C0-401E-AB63-42C13FEFDD76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8760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5CAB9-48C0-401E-AB63-42C13FEFDD76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026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F4AA3-5549-5CB2-05DC-1B5648E92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4415C4-FBCD-7830-951E-F67387EF0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68D77-4305-F90F-D08C-DE065F5B1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F7D5-DD6A-4BFF-AF47-BA492E3CD82A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3CB31-E960-87AA-E252-DA65402E2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1FFB4-D469-3AD7-703D-FA5009F89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1DBB-609C-488F-9E74-B6EF695966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70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CF5EF-98C4-5011-7BFC-E4F49CB2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381B5-1380-20B0-F9EC-6D15CE708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AC542-2C0B-C3C4-37EF-3BAB74DA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F7D5-DD6A-4BFF-AF47-BA492E3CD82A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6136B-4293-5558-D6E3-CE55DCD36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EB689-F32E-EC14-DD24-46D2E3E6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1DBB-609C-488F-9E74-B6EF695966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688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63347E-3588-4C74-35A2-E21C57E5F2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AB7FF1-7992-EF01-7794-3B2FFA3BD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B4B2D-4FEB-C4E9-4DB0-2C06952A9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F7D5-DD6A-4BFF-AF47-BA492E3CD82A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AE398-393E-4EBF-9CF2-F4761EEAF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D70BB-E09F-9313-97EF-161D865C9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1DBB-609C-488F-9E74-B6EF695966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455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48369-B9F8-23F3-222F-E4499E23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51930-CEBA-8B25-B19B-B00082374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54940-4AD8-C864-963B-0569C8423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F7D5-DD6A-4BFF-AF47-BA492E3CD82A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0A1A1-C82C-BC6D-CC1C-8013BFB0B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8F2E8-3283-EB49-2AB0-C291B5EF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1DBB-609C-488F-9E74-B6EF695966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347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9C887-DF57-1088-8FC3-F6EC1E60C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EFC21-24E1-F294-DCFB-B90146298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B7C17-5ACF-3EDB-AFF2-7B88DCCCE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F7D5-DD6A-4BFF-AF47-BA492E3CD82A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48954-7D6B-0D37-430E-D889162C5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33CF1-4897-2FB3-EC15-4E37A347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1DBB-609C-488F-9E74-B6EF695966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948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BCF1C-86E8-FCBD-1213-CCD503A8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8D80C-94BF-7681-F100-8D7B81CAA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85DE9-9675-CBC2-6190-66B2CEA16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07009-B36E-D96B-3230-98742DB3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F7D5-DD6A-4BFF-AF47-BA492E3CD82A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5E080-CA91-115A-6C2C-2749FBD91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FEA93-3857-EF54-FE7D-7E9D5E27D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1DBB-609C-488F-9E74-B6EF695966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29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C454C-07FF-3209-C768-EC06CBC83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3ECD9-583A-5E3C-5752-E5901B2C9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A8B117-51C3-D54A-D17E-9BAE85D66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DD5FEF-CB9B-D8E6-7217-B7B0F5D72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BD1B00-A674-886D-35D0-DC225B1C1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389D66-E351-7536-A230-132D4D9D5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F7D5-DD6A-4BFF-AF47-BA492E3CD82A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B780E3-54C7-B129-3070-88F1953CE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B6B26-76A0-7D1E-E21C-3093A569B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1DBB-609C-488F-9E74-B6EF695966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180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CFA87-6009-A1A5-8583-FC83C06B2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7BD2B1-9313-6CBE-8D7C-0541168A2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F7D5-DD6A-4BFF-AF47-BA492E3CD82A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D96BD9-7682-3B74-59B8-CAF16E36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B48E6-DF79-4ED4-DAFD-7D656D6BB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1DBB-609C-488F-9E74-B6EF695966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5332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5CC5F-DEFA-0A2B-C1FD-A86CC605A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F7D5-DD6A-4BFF-AF47-BA492E3CD82A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86875E-C60B-C40D-9C66-706A4C9D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D2CC8-451C-BB8C-5AE1-0E25C5E14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1DBB-609C-488F-9E74-B6EF695966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971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E7A30-A590-969A-9AAD-D87DC77E1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BCCC5-B83B-EF65-4FF0-B67BFF399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C51DA-4DD2-058A-56A8-4F102ACFC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AB108-F8B1-BB1C-9D4A-143B69678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F7D5-DD6A-4BFF-AF47-BA492E3CD82A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A0581-4B14-FD38-12F5-4B999FEF4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CB5C3-90DF-8BDD-D66B-9A392933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1DBB-609C-488F-9E74-B6EF695966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454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DFD3-8A5B-F26A-031B-EC90A7F9D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896B95-23CB-F9E4-8F18-C8111CE2A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D35AC0-AB55-2182-424A-7521CC07D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32C0F-6DE9-5E75-A2EB-C03BDDCB8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EF7D5-DD6A-4BFF-AF47-BA492E3CD82A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919F8-1A78-B317-FA51-243811913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06503-61E0-6B13-7CC5-230C30F6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D1DBB-609C-488F-9E74-B6EF695966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988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D8C9B8-8C80-B28D-4C0A-68D05A7E5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10A5B-B52E-F969-034C-4441DC761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6E924-3C7E-4513-9780-058AB4CB0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2EF7D5-DD6A-4BFF-AF47-BA492E3CD82A}" type="datetimeFigureOut">
              <a:rPr lang="vi-VN" smtClean="0"/>
              <a:t>21/04/2024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535B7-0A74-AEF2-CCCA-CF211657C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2A559-ECAD-68A3-0CEE-85FFC6C06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AD1DBB-609C-488F-9E74-B6EF695966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232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FD1B05-FA02-9426-9C6E-81AF4E042E33}"/>
              </a:ext>
            </a:extLst>
          </p:cNvPr>
          <p:cNvSpPr txBox="1"/>
          <p:nvPr/>
        </p:nvSpPr>
        <p:spPr>
          <a:xfrm>
            <a:off x="665079" y="570048"/>
            <a:ext cx="11150600" cy="120032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SVN-Poky's" panose="020B0606040200020203" pitchFamily="34" charset="0"/>
              </a:rPr>
              <a:t>PHẦN</a:t>
            </a:r>
            <a:r>
              <a:rPr lang="en-US" sz="7200">
                <a:ln w="38100">
                  <a:solidFill>
                    <a:schemeClr val="tx1"/>
                  </a:solidFill>
                  <a:prstDash val="solid"/>
                </a:ln>
                <a:solidFill>
                  <a:srgbClr val="CC0066"/>
                </a:solidFill>
                <a:latin typeface="SVN-Poky's" panose="020B0606040200020203" pitchFamily="34" charset="0"/>
              </a:rPr>
              <a:t> </a:t>
            </a:r>
            <a:r>
              <a:rPr lang="en-US" sz="7200">
                <a:ln w="381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SVN-Poky's" panose="020B0606040200020203" pitchFamily="34" charset="0"/>
              </a:rPr>
              <a:t>THI</a:t>
            </a:r>
            <a:r>
              <a:rPr lang="en-US" sz="7200">
                <a:ln w="38100">
                  <a:solidFill>
                    <a:schemeClr val="tx1"/>
                  </a:solidFill>
                  <a:prstDash val="solid"/>
                </a:ln>
                <a:solidFill>
                  <a:srgbClr val="D60093"/>
                </a:solidFill>
                <a:latin typeface="SVN-Poky's" panose="020B0606040200020203" pitchFamily="34" charset="0"/>
              </a:rPr>
              <a:t> </a:t>
            </a:r>
            <a:r>
              <a:rPr lang="en-US" sz="720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SVN-Poky's" panose="020B0606040200020203" pitchFamily="34" charset="0"/>
              </a:rPr>
              <a:t>KIẾN</a:t>
            </a:r>
            <a:r>
              <a:rPr lang="en-US" sz="7200">
                <a:ln w="381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SVN-Poky's" panose="020B0606040200020203" pitchFamily="34" charset="0"/>
              </a:rPr>
              <a:t> </a:t>
            </a:r>
            <a:r>
              <a:rPr lang="en-US" sz="7200">
                <a:ln w="381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SVN-Poky's" panose="020B0606040200020203" pitchFamily="34" charset="0"/>
              </a:rPr>
              <a:t>THỨC</a:t>
            </a:r>
            <a:r>
              <a:rPr lang="en-US" sz="720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SVN-Poky's" panose="020B0606040200020203" pitchFamily="34" charset="0"/>
              </a:rPr>
              <a:t> </a:t>
            </a:r>
            <a:endParaRPr lang="vi-VN" sz="7200">
              <a:ln w="3810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#9Slide03 Montserrat Black" panose="00000A00000000000000" pitchFamily="2" charset="0"/>
            </a:endParaRPr>
          </a:p>
        </p:txBody>
      </p:sp>
      <p:pic>
        <p:nvPicPr>
          <p:cNvPr id="6" name="Picture 5" descr="A group of kids reading a book&#10;&#10;Description automatically generated">
            <a:extLst>
              <a:ext uri="{FF2B5EF4-FFF2-40B4-BE49-F238E27FC236}">
                <a16:creationId xmlns:a16="http://schemas.microsoft.com/office/drawing/2014/main" id="{50A307B4-B59F-DA60-FFD8-9DE04BFDB2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6" t="7963" r="26666" b="9629"/>
          <a:stretch/>
        </p:blipFill>
        <p:spPr>
          <a:xfrm>
            <a:off x="3289300" y="2340425"/>
            <a:ext cx="5613400" cy="4233836"/>
          </a:xfrm>
          <a:prstGeom prst="rect">
            <a:avLst/>
          </a:prstGeom>
        </p:spPr>
      </p:pic>
      <p:pic>
        <p:nvPicPr>
          <p:cNvPr id="4" name="Picture 3" descr="A two trees with books on them&#10;&#10;Description automatically generated">
            <a:extLst>
              <a:ext uri="{FF2B5EF4-FFF2-40B4-BE49-F238E27FC236}">
                <a16:creationId xmlns:a16="http://schemas.microsoft.com/office/drawing/2014/main" id="{31D8C6FF-7226-B66E-F247-7B790B736D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99"/>
          <a:stretch/>
        </p:blipFill>
        <p:spPr>
          <a:xfrm>
            <a:off x="-465221" y="2630905"/>
            <a:ext cx="3641489" cy="4644617"/>
          </a:xfrm>
          <a:prstGeom prst="rect">
            <a:avLst/>
          </a:prstGeom>
        </p:spPr>
      </p:pic>
      <p:pic>
        <p:nvPicPr>
          <p:cNvPr id="5" name="Picture 4" descr="A two trees with books on them&#10;&#10;Description automatically generated">
            <a:extLst>
              <a:ext uri="{FF2B5EF4-FFF2-40B4-BE49-F238E27FC236}">
                <a16:creationId xmlns:a16="http://schemas.microsoft.com/office/drawing/2014/main" id="{2E777E9F-8EA6-EB62-BDF3-7AACDE2FC3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8"/>
          <a:stretch/>
        </p:blipFill>
        <p:spPr>
          <a:xfrm>
            <a:off x="9019911" y="2919663"/>
            <a:ext cx="4270839" cy="4355858"/>
          </a:xfrm>
          <a:prstGeom prst="rect">
            <a:avLst/>
          </a:prstGeom>
        </p:spPr>
      </p:pic>
      <p:pic>
        <p:nvPicPr>
          <p:cNvPr id="7" name="Picture 6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4A79A600-1ED4-07E8-CFB1-711BCAD05D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0" r="-1" b="53023"/>
          <a:stretch/>
        </p:blipFill>
        <p:spPr>
          <a:xfrm>
            <a:off x="10558517" y="0"/>
            <a:ext cx="1633483" cy="1920874"/>
          </a:xfrm>
          <a:prstGeom prst="rect">
            <a:avLst/>
          </a:prstGeom>
        </p:spPr>
      </p:pic>
      <p:pic>
        <p:nvPicPr>
          <p:cNvPr id="8" name="Picture 7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8EC39982-8EA6-E4F2-0DF4-1F99E45092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1" r="23459" b="53023"/>
          <a:stretch/>
        </p:blipFill>
        <p:spPr>
          <a:xfrm>
            <a:off x="-166576" y="6621"/>
            <a:ext cx="2476639" cy="19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2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E901D5-F225-2E02-AEAE-A7529B155795}"/>
              </a:ext>
            </a:extLst>
          </p:cNvPr>
          <p:cNvSpPr txBox="1"/>
          <p:nvPr/>
        </p:nvSpPr>
        <p:spPr>
          <a:xfrm>
            <a:off x="537892" y="1668641"/>
            <a:ext cx="11334963" cy="2490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nl-NL" sz="240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Nhà thơ Tố Hữu đã viết:  </a:t>
            </a:r>
            <a:endParaRPr lang="vi-VN" sz="2400">
              <a:solidFill>
                <a:schemeClr val="accent6">
                  <a:lumMod val="75000"/>
                </a:schemeClr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  <a:tabLst>
                <a:tab pos="457200" algn="l"/>
              </a:tabLst>
            </a:pPr>
            <a:r>
              <a:rPr lang="vi-VN" sz="2400" i="1">
                <a:solidFill>
                  <a:srgbClr val="CC0066"/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nl-NL" sz="2400" i="1">
                <a:solidFill>
                  <a:srgbClr val="CC0066"/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Chín năm làm một Điện Biên</a:t>
            </a:r>
            <a:endParaRPr lang="vi-VN" sz="2400" i="1">
              <a:solidFill>
                <a:srgbClr val="CC0066"/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  <a:tabLst>
                <a:tab pos="457200" algn="l"/>
              </a:tabLst>
            </a:pPr>
            <a:r>
              <a:rPr lang="nl-NL" sz="2400" i="1">
                <a:solidFill>
                  <a:srgbClr val="CC0066"/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Nên vành hoa đỏ, nên thiên sử vàng!</a:t>
            </a:r>
            <a:r>
              <a:rPr lang="vi-VN" sz="2400" i="1">
                <a:solidFill>
                  <a:srgbClr val="CC0066"/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i="1">
                <a:solidFill>
                  <a:srgbClr val="CC0066"/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vi-VN" sz="2400" i="1">
              <a:solidFill>
                <a:srgbClr val="CC0066"/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nl-NL" sz="240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 hãy cho biết: 9 năm đó được bắt đầu và kết thúc vào năm nào?</a:t>
            </a:r>
            <a:endParaRPr lang="vi-VN" sz="2400">
              <a:solidFill>
                <a:schemeClr val="accent6">
                  <a:lumMod val="75000"/>
                </a:schemeClr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9BF73E-D84D-CE69-2F06-2DE08269EA1A}"/>
              </a:ext>
            </a:extLst>
          </p:cNvPr>
          <p:cNvSpPr txBox="1"/>
          <p:nvPr/>
        </p:nvSpPr>
        <p:spPr>
          <a:xfrm>
            <a:off x="3047114" y="488800"/>
            <a:ext cx="6097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tabLst>
                <a:tab pos="457200" algn="l"/>
              </a:tabLst>
            </a:pPr>
            <a:r>
              <a:rPr lang="nl-NL" sz="6000" b="1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sz="6000" b="1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nl-NL" sz="6000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" name="tên" descr="A blue and yellow alarm clock&#10;&#10;Description automatically generated">
            <a:extLst>
              <a:ext uri="{FF2B5EF4-FFF2-40B4-BE49-F238E27FC236}">
                <a16:creationId xmlns:a16="http://schemas.microsoft.com/office/drawing/2014/main" id="{8F2D4D48-C5CC-F4A3-99E5-12D8035A57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172" y="4706477"/>
            <a:ext cx="1984828" cy="215152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AA54B192-2D39-A3C4-A4EA-A315BF0122AF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94F07F3-10CE-EE3F-3965-694F292CF978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0A0779B-EF5A-F623-7672-9F5927AC0CD8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79346CE-D780-103B-C765-A13A9D5AE033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DBC7426-F111-0686-6C07-973423B08706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76C0279-8A90-CF0F-C4CC-2FCCD77F50B1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10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AA19923-42D7-6349-1042-2F2BC6E06261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9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B88C386-4D82-7D96-B7D2-3872FF80DD5D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8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2812B1C-A014-F700-DBC9-9B256FE4A4BA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7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5B7B92E-D2F7-B17F-DA3D-3C53F520F90F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6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FD96242-9F2E-7BBB-EF5E-3AE9DB8EBAA1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5A5A1D3-ABD5-61EF-83BC-2DDD504844B4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42A2E26-DE8D-849C-7304-7E9372138B2F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14A84FE-0C58-9319-878C-3BB4BF1EBA0A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6C4F89B-F4CC-4890-9DAC-FB6EFDE318D3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E239EB3-B884-6E2A-F683-92A95E6C0A61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Hết giờ</a:t>
            </a:r>
            <a:endParaRPr lang="vi-VN" sz="3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pic>
        <p:nvPicPr>
          <p:cNvPr id="4" name="Picture 3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B1783888-5C86-123B-A320-1738C9E112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0" r="-1" b="53023"/>
          <a:stretch/>
        </p:blipFill>
        <p:spPr>
          <a:xfrm>
            <a:off x="10513968" y="10002"/>
            <a:ext cx="1678032" cy="1973261"/>
          </a:xfrm>
          <a:prstGeom prst="rect">
            <a:avLst/>
          </a:prstGeom>
        </p:spPr>
      </p:pic>
      <p:pic>
        <p:nvPicPr>
          <p:cNvPr id="5" name="Picture 4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3F3FE890-3853-0E79-8F48-6055838EA3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1" r="23459" b="53023"/>
          <a:stretch/>
        </p:blipFill>
        <p:spPr>
          <a:xfrm>
            <a:off x="-123433" y="10002"/>
            <a:ext cx="2544182" cy="1973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737A49-D5D3-F41C-FC0E-13D9DA500D61}"/>
              </a:ext>
            </a:extLst>
          </p:cNvPr>
          <p:cNvSpPr txBox="1"/>
          <p:nvPr/>
        </p:nvSpPr>
        <p:spPr>
          <a:xfrm>
            <a:off x="537892" y="5112349"/>
            <a:ext cx="9509707" cy="88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vi-VN" sz="400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Đáp án: Từ năm </a:t>
            </a:r>
            <a:r>
              <a:rPr lang="nl-NL" sz="400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1945 đến 1954</a:t>
            </a:r>
            <a:endParaRPr lang="vi-VN" sz="2800">
              <a:solidFill>
                <a:srgbClr val="002060"/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57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4AB1AE-5A25-E1E2-08CD-90813E1FCE10}"/>
              </a:ext>
            </a:extLst>
          </p:cNvPr>
          <p:cNvSpPr txBox="1"/>
          <p:nvPr/>
        </p:nvSpPr>
        <p:spPr>
          <a:xfrm>
            <a:off x="3401399" y="3467100"/>
            <a:ext cx="6092686" cy="2878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nl-NL" sz="320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Times New Roman" panose="02020603050405020304" pitchFamily="18" charset="0"/>
              </a:rPr>
              <a:t>A. Chiến dịch Hồ Chí Minh</a:t>
            </a:r>
            <a:endParaRPr lang="vi-VN" sz="3200">
              <a:solidFill>
                <a:srgbClr val="002060"/>
              </a:solidFill>
              <a:effectLst/>
              <a:highlight>
                <a:srgbClr val="FFFFFF"/>
              </a:highlight>
              <a:latin typeface="#9Slide03 Encode SeEx Black" panose="00000A05000000000000" pitchFamily="2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nl-NL" sz="320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Times New Roman" panose="02020603050405020304" pitchFamily="18" charset="0"/>
              </a:rPr>
              <a:t>B. Chiến dịch Tây Nguyên </a:t>
            </a:r>
            <a:endParaRPr lang="vi-VN" sz="3200">
              <a:solidFill>
                <a:srgbClr val="002060"/>
              </a:solidFill>
              <a:effectLst/>
              <a:highlight>
                <a:srgbClr val="FFFFFF"/>
              </a:highlight>
              <a:latin typeface="#9Slide03 Encode SeEx Black" panose="00000A05000000000000" pitchFamily="2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nl-NL" sz="320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Times New Roman" panose="02020603050405020304" pitchFamily="18" charset="0"/>
              </a:rPr>
              <a:t>C. Chiến dịch Việt Bắc</a:t>
            </a:r>
            <a:endParaRPr lang="vi-VN" sz="3200">
              <a:solidFill>
                <a:srgbClr val="002060"/>
              </a:solidFill>
              <a:effectLst/>
              <a:highlight>
                <a:srgbClr val="FFFFFF"/>
              </a:highlight>
              <a:latin typeface="#9Slide03 Encode SeEx Black" panose="00000A05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93D34D-55A9-4119-3F5D-2AD231E0BDA7}"/>
              </a:ext>
            </a:extLst>
          </p:cNvPr>
          <p:cNvSpPr txBox="1"/>
          <p:nvPr/>
        </p:nvSpPr>
        <p:spPr>
          <a:xfrm>
            <a:off x="3046344" y="331788"/>
            <a:ext cx="6097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tabLst>
                <a:tab pos="457200" algn="l"/>
              </a:tabLst>
            </a:pPr>
            <a:r>
              <a:rPr lang="nl-NL" sz="5400" b="1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sz="5400" b="1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nl-NL" sz="5400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" name="tên" descr="A blue and yellow alarm clock&#10;&#10;Description automatically generated">
            <a:extLst>
              <a:ext uri="{FF2B5EF4-FFF2-40B4-BE49-F238E27FC236}">
                <a16:creationId xmlns:a16="http://schemas.microsoft.com/office/drawing/2014/main" id="{CEBBC840-DF1D-E667-76AE-9A82212424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172" y="4706477"/>
            <a:ext cx="1984828" cy="215152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22420B9E-7213-4A9A-4E04-E2D027D0898A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B0469AD-032E-4321-CF17-C7F1BE72CD2F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2D24AD2-5218-2A78-96B5-F5033F0C3BDC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48A099E-43ED-6EFF-02B2-1948CBEC9038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5ECBE4A-51EF-68C1-0566-4250175202C0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C634020-7EFB-686F-2AFE-21FA841DE5B6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10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4C69794-6072-0240-176D-FCB716FF8789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9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8643AE1-1F6E-E5E4-9BB3-E23FFA2D711F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8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99F0DE2-A642-DDAE-E978-87E73F9E7AC1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7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4ACDBC7-FF06-33CF-66C3-371DDFC07B1E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6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3E7B336-25CA-C241-9FE3-93C2964D7E95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4846C28-9ECE-A8DC-21DF-4E4D694E114B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111368D-E061-56F2-CE85-A93E984FBF9A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AEDE48F-39F5-4ACC-DF3C-FC16E3729809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394C67E-9B33-4DF9-461B-FD3DA82D8EDC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24DA686-C220-F780-37F8-04511435E6BC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Hết giờ</a:t>
            </a:r>
            <a:endParaRPr lang="vi-VN" sz="3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pic>
        <p:nvPicPr>
          <p:cNvPr id="4" name="Picture 3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A729BF88-C355-B9BF-56DC-732F6BE8DD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0" r="-1" b="53023"/>
          <a:stretch/>
        </p:blipFill>
        <p:spPr>
          <a:xfrm>
            <a:off x="10513968" y="10002"/>
            <a:ext cx="1678032" cy="1973261"/>
          </a:xfrm>
          <a:prstGeom prst="rect">
            <a:avLst/>
          </a:prstGeom>
        </p:spPr>
      </p:pic>
      <p:pic>
        <p:nvPicPr>
          <p:cNvPr id="5" name="Picture 4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27862273-87F2-5464-9DB4-8B89AD52418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1" r="23459" b="53023"/>
          <a:stretch/>
        </p:blipFill>
        <p:spPr>
          <a:xfrm>
            <a:off x="-123433" y="10002"/>
            <a:ext cx="2544182" cy="1973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8A0EAE-4987-2B09-0E30-49BCA1AF6279}"/>
              </a:ext>
            </a:extLst>
          </p:cNvPr>
          <p:cNvSpPr txBox="1"/>
          <p:nvPr/>
        </p:nvSpPr>
        <p:spPr>
          <a:xfrm>
            <a:off x="157980" y="1451613"/>
            <a:ext cx="11874500" cy="1634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Times New Roman" panose="02020603050405020304" pitchFamily="18" charset="0"/>
              </a:rPr>
              <a:t>Chiến dịch giải phóng Sài Gòn – Gia Định còn có tên gọi khác là gì?</a:t>
            </a:r>
            <a:endParaRPr lang="vi-VN" sz="3600">
              <a:solidFill>
                <a:schemeClr val="accent6">
                  <a:lumMod val="75000"/>
                </a:schemeClr>
              </a:solidFill>
              <a:effectLst/>
              <a:highlight>
                <a:srgbClr val="FFFFFF"/>
              </a:highlight>
              <a:latin typeface="#9Slide03 Encode SeEx Black" panose="00000A05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C28FE1-0AE8-B335-93E7-57D294BFAE41}"/>
              </a:ext>
            </a:extLst>
          </p:cNvPr>
          <p:cNvSpPr txBox="1"/>
          <p:nvPr/>
        </p:nvSpPr>
        <p:spPr>
          <a:xfrm>
            <a:off x="3401399" y="3467100"/>
            <a:ext cx="6362700" cy="909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nl-NL" sz="3200">
                <a:solidFill>
                  <a:srgbClr val="CC0066"/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Times New Roman" panose="02020603050405020304" pitchFamily="18" charset="0"/>
              </a:rPr>
              <a:t>A. Chiến dịch Hồ Chí Minh</a:t>
            </a:r>
            <a:endParaRPr lang="vi-VN" sz="3200">
              <a:solidFill>
                <a:srgbClr val="CC0066"/>
              </a:solidFill>
              <a:effectLst/>
              <a:highlight>
                <a:srgbClr val="FFFFFF"/>
              </a:highlight>
              <a:latin typeface="#9Slide03 Encode SeEx Black" panose="00000A05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4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7" grpId="0"/>
      <p:bldP spid="9" grpId="0"/>
      <p:bldP spid="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65AEBA-1D9B-2AA3-16A5-2AAB9210BA95}"/>
              </a:ext>
            </a:extLst>
          </p:cNvPr>
          <p:cNvSpPr txBox="1"/>
          <p:nvPr/>
        </p:nvSpPr>
        <p:spPr>
          <a:xfrm>
            <a:off x="286804" y="1591336"/>
            <a:ext cx="11320996" cy="323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800">
                <a:solidFill>
                  <a:schemeClr val="accent6">
                    <a:lumMod val="75000"/>
                  </a:schemeClr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nl-NL" sz="2800">
                <a:solidFill>
                  <a:schemeClr val="accent6">
                    <a:lumMod val="75000"/>
                  </a:schemeClr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Chiến dịch Hồ Chí Minh toàn thắng, chấm dứt 21 năm chiến đấu, hi sinh của dân tộc ta, mở ra thời kì mới: miền Nam được giải phóng, đất nước được thống nhất. Các em hãy cho biết Chiến dịch Hồ Chí Minh kết thúc vào ngày tháng năm nào?</a:t>
            </a:r>
            <a:endParaRPr lang="vi-VN">
              <a:solidFill>
                <a:schemeClr val="accent6">
                  <a:lumMod val="75000"/>
                </a:schemeClr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D19E55-3FF2-25B8-476D-03D8B4F5E93E}"/>
              </a:ext>
            </a:extLst>
          </p:cNvPr>
          <p:cNvSpPr txBox="1"/>
          <p:nvPr/>
        </p:nvSpPr>
        <p:spPr>
          <a:xfrm>
            <a:off x="4590121" y="295987"/>
            <a:ext cx="37544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tabLst>
                <a:tab pos="457200" algn="l"/>
              </a:tabLst>
            </a:pPr>
            <a:r>
              <a:rPr lang="nl-NL" sz="5400" b="1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sz="5400" b="1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nl-NL" sz="5400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" name="tên" descr="A blue and yellow alarm clock&#10;&#10;Description automatically generated">
            <a:extLst>
              <a:ext uri="{FF2B5EF4-FFF2-40B4-BE49-F238E27FC236}">
                <a16:creationId xmlns:a16="http://schemas.microsoft.com/office/drawing/2014/main" id="{68C113DF-4B3B-98C3-7C05-FB8EF6E0E9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172" y="4706477"/>
            <a:ext cx="1984828" cy="215152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02E19DDA-49B2-F607-4630-6A5BB6B00DBB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4D2C43F-A4DA-5A6F-C745-213195D73E6C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63BE845-5894-2ACA-FBCC-0C9316F1AD4B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FC64F96-C438-C8F0-2168-C6357E0C804D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554F4E5-8EB5-E1E6-16D8-01D493CD21C1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D79169C-1D84-9D26-A3B9-B684D14F0601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10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0BD062B-F314-3077-DDD6-0303C1DAF849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9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09903F0-E6F9-2472-7B16-E69F1E3F9CE7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8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3EBA152-D6B2-7259-6AFF-3CE8AF3F2AC3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7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357C8B6-96BC-12D5-202F-C4084F369CB9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6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484E062-E22C-CFC8-2ADB-7809068C9DC1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CDB6C19-035A-EF56-2157-29539609329C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B9E20DE-F5AC-67A1-B99E-5A3F2361585D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45CC467-E8AC-8B71-500C-6714F26F54B0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495616C-80F5-4D25-68F5-7F251206E3BF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FF08D31-932A-7FCB-5C86-B1578211460D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Hết giờ</a:t>
            </a:r>
            <a:endParaRPr lang="vi-VN" sz="3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pic>
        <p:nvPicPr>
          <p:cNvPr id="4" name="Picture 3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76FE6634-F6D8-C1B8-294B-9A9DAFD763A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0" r="-1" b="53023"/>
          <a:stretch/>
        </p:blipFill>
        <p:spPr>
          <a:xfrm>
            <a:off x="10513968" y="10002"/>
            <a:ext cx="1678032" cy="1973261"/>
          </a:xfrm>
          <a:prstGeom prst="rect">
            <a:avLst/>
          </a:prstGeom>
        </p:spPr>
      </p:pic>
      <p:pic>
        <p:nvPicPr>
          <p:cNvPr id="5" name="Picture 4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BD53B20D-D7BD-57E0-2070-8B599C3D83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1" r="23459" b="53023"/>
          <a:stretch/>
        </p:blipFill>
        <p:spPr>
          <a:xfrm>
            <a:off x="-123433" y="10002"/>
            <a:ext cx="2544182" cy="1973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8AF28B-9EA2-4E04-318A-21D7AF53FEEA}"/>
              </a:ext>
            </a:extLst>
          </p:cNvPr>
          <p:cNvSpPr txBox="1"/>
          <p:nvPr/>
        </p:nvSpPr>
        <p:spPr>
          <a:xfrm>
            <a:off x="1695450" y="5149948"/>
            <a:ext cx="6159500" cy="961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4400">
                <a:solidFill>
                  <a:srgbClr val="002060"/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nl-NL" sz="4400">
                <a:solidFill>
                  <a:srgbClr val="002060"/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áp án: 30/4/1975</a:t>
            </a:r>
            <a:endParaRPr lang="vi-VN" sz="3200">
              <a:solidFill>
                <a:srgbClr val="002060"/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42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028D05-6BDF-270C-F156-5044B6283948}"/>
              </a:ext>
            </a:extLst>
          </p:cNvPr>
          <p:cNvSpPr txBox="1"/>
          <p:nvPr/>
        </p:nvSpPr>
        <p:spPr>
          <a:xfrm>
            <a:off x="396059" y="3400207"/>
            <a:ext cx="11620500" cy="2530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nl-NL" sz="280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Times New Roman" panose="02020603050405020304" pitchFamily="18" charset="0"/>
              </a:rPr>
              <a:t>A. Như có Bác trong ngày vui đại thắng </a:t>
            </a:r>
            <a:endParaRPr lang="vi-VN" sz="2800">
              <a:solidFill>
                <a:srgbClr val="002060"/>
              </a:solidFill>
              <a:effectLst/>
              <a:highlight>
                <a:srgbClr val="FFFFFF"/>
              </a:highlight>
              <a:latin typeface="#9Slide03 Encode SeEx Black" panose="00000A05000000000000" pitchFamily="2" charset="0"/>
              <a:ea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nl-NL" sz="2800" b="0">
                <a:solidFill>
                  <a:srgbClr val="002060"/>
                </a:solidFill>
                <a:effectLst/>
                <a:latin typeface="#9Slide03 Encode SeEx Black" panose="00000A05000000000000" pitchFamily="2" charset="0"/>
                <a:ea typeface="Times New Roman" panose="02020603050405020304" pitchFamily="18" charset="0"/>
              </a:rPr>
              <a:t>B. </a:t>
            </a:r>
            <a:r>
              <a:rPr lang="vi-VN" sz="2800" b="0">
                <a:solidFill>
                  <a:srgbClr val="002060"/>
                </a:solidFill>
                <a:effectLst/>
                <a:latin typeface="#9Slide03 Encode SeEx Black" panose="00000A05000000000000" pitchFamily="2" charset="0"/>
                <a:ea typeface="Times New Roman" panose="02020603050405020304" pitchFamily="18" charset="0"/>
              </a:rPr>
              <a:t>Ai yêu Bác Hồ Chí Minh hơn thiếu niên nhi đồng</a:t>
            </a:r>
          </a:p>
          <a:p>
            <a:pPr>
              <a:lnSpc>
                <a:spcPct val="200000"/>
              </a:lnSpc>
            </a:pPr>
            <a:r>
              <a:rPr lang="nl-NL" sz="280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Times New Roman" panose="02020603050405020304" pitchFamily="18" charset="0"/>
              </a:rPr>
              <a:t>C. Đêm qua em mơ gặp Bác Hồ</a:t>
            </a:r>
            <a:endParaRPr lang="vi-VN" sz="2800">
              <a:solidFill>
                <a:srgbClr val="002060"/>
              </a:solidFill>
              <a:effectLst/>
              <a:highlight>
                <a:srgbClr val="FFFFFF"/>
              </a:highlight>
              <a:latin typeface="#9Slide03 Encode SeEx Black" panose="00000A05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03B180-4E3A-28CD-8370-4DA66FD1437A}"/>
              </a:ext>
            </a:extLst>
          </p:cNvPr>
          <p:cNvSpPr txBox="1"/>
          <p:nvPr/>
        </p:nvSpPr>
        <p:spPr>
          <a:xfrm>
            <a:off x="3418472" y="282833"/>
            <a:ext cx="6097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tabLst>
                <a:tab pos="457200" algn="l"/>
              </a:tabLst>
            </a:pPr>
            <a:r>
              <a:rPr lang="nl-NL" sz="5400" b="1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sz="5400" b="1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nl-NL" sz="5400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" name="tên" descr="A blue and yellow alarm clock&#10;&#10;Description automatically generated">
            <a:extLst>
              <a:ext uri="{FF2B5EF4-FFF2-40B4-BE49-F238E27FC236}">
                <a16:creationId xmlns:a16="http://schemas.microsoft.com/office/drawing/2014/main" id="{0ACA71B6-9A47-576E-62EA-2C549EAFF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172" y="4706477"/>
            <a:ext cx="1984828" cy="215152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6D44B89E-7F32-7B63-4AC8-8F1176F46640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1FD1F46-E8A9-6140-CDFB-1339C2D2E977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90F05C-FD57-725B-3D5E-CE5363736D8E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CBF4C79-F62E-C3AC-0FD3-7E293F1B6E01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DF0CF56-3DD4-63EA-82D2-7373FC54EC95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15D1A85-D7E8-1588-5865-D16044384ED7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10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708CB19-8DA6-7CDB-5A78-15673CBF8F1F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9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4E71960-4939-91B2-B232-91CE2C05CFEF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8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22CA9D2-1A22-4F00-4EEC-F6BDC606B9F2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7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F57C847-586F-0AB0-E360-E5EB739857BB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6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7BEF371-2EFA-78DE-1ACA-8698226C88C3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36BB985-BC00-4DF7-9A74-CED3ED3E02D1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01754C1-0C1B-1358-5D10-42ACB2DECAE5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42DD321-0F5E-99E9-FDCB-8DEF67432D9D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3040F30-AECD-38AC-19BE-BDCD01AD26BE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5C6F848-EDBA-E79C-7799-9680C2BBF83B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Hết giờ</a:t>
            </a:r>
            <a:endParaRPr lang="vi-VN" sz="3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pic>
        <p:nvPicPr>
          <p:cNvPr id="4" name="Picture 3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F34592B3-7BCE-3F62-6575-DE7E294416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0" r="-1" b="53023"/>
          <a:stretch/>
        </p:blipFill>
        <p:spPr>
          <a:xfrm>
            <a:off x="10513968" y="10002"/>
            <a:ext cx="1678032" cy="1973261"/>
          </a:xfrm>
          <a:prstGeom prst="rect">
            <a:avLst/>
          </a:prstGeom>
        </p:spPr>
      </p:pic>
      <p:pic>
        <p:nvPicPr>
          <p:cNvPr id="5" name="Picture 4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4B54729E-45DA-C69C-7043-2BBBD75A3C9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1" r="23459" b="53023"/>
          <a:stretch/>
        </p:blipFill>
        <p:spPr>
          <a:xfrm>
            <a:off x="-123433" y="10002"/>
            <a:ext cx="2544182" cy="1973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FA3F2C-5AB7-17A6-D61D-2F904893BC9C}"/>
              </a:ext>
            </a:extLst>
          </p:cNvPr>
          <p:cNvSpPr txBox="1"/>
          <p:nvPr/>
        </p:nvSpPr>
        <p:spPr>
          <a:xfrm>
            <a:off x="1059634" y="1579910"/>
            <a:ext cx="102933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40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Times New Roman" panose="02020603050405020304" pitchFamily="18" charset="0"/>
              </a:rPr>
              <a:t>Những giai điệu này nằm trong </a:t>
            </a:r>
            <a:endParaRPr lang="vi-VN" sz="4400">
              <a:solidFill>
                <a:schemeClr val="accent6">
                  <a:lumMod val="75000"/>
                </a:schemeClr>
              </a:solidFill>
              <a:effectLst/>
              <a:highlight>
                <a:srgbClr val="FFFFFF"/>
              </a:highlight>
              <a:latin typeface="#9Slide03 Encode SeEx Black" panose="00000A05000000000000" pitchFamily="2" charset="0"/>
              <a:ea typeface="Times New Roman" panose="02020603050405020304" pitchFamily="18" charset="0"/>
            </a:endParaRPr>
          </a:p>
          <a:p>
            <a:pPr algn="ctr"/>
            <a:r>
              <a:rPr lang="nl-NL" sz="440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Times New Roman" panose="02020603050405020304" pitchFamily="18" charset="0"/>
              </a:rPr>
              <a:t>ca khúc nào?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4EE7C9-5FC2-5CB5-3253-301BB3FC61C0}"/>
              </a:ext>
            </a:extLst>
          </p:cNvPr>
          <p:cNvSpPr txBox="1"/>
          <p:nvPr/>
        </p:nvSpPr>
        <p:spPr>
          <a:xfrm>
            <a:off x="396059" y="3428033"/>
            <a:ext cx="9832975" cy="807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nl-NL" sz="2800">
                <a:solidFill>
                  <a:srgbClr val="CC0066"/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Times New Roman" panose="02020603050405020304" pitchFamily="18" charset="0"/>
              </a:rPr>
              <a:t>A. Như có Bác trong ngày vui đại thắng </a:t>
            </a:r>
            <a:endParaRPr lang="vi-VN" sz="2800">
              <a:solidFill>
                <a:srgbClr val="CC0066"/>
              </a:solidFill>
              <a:effectLst/>
              <a:highlight>
                <a:srgbClr val="FFFFFF"/>
              </a:highlight>
              <a:latin typeface="#9Slide03 Encode SeEx Black" panose="00000A05000000000000" pitchFamily="2" charset="0"/>
              <a:ea typeface="Times New Roman" panose="02020603050405020304" pitchFamily="18" charset="0"/>
            </a:endParaRPr>
          </a:p>
        </p:txBody>
      </p:sp>
      <p:pic>
        <p:nvPicPr>
          <p:cNvPr id="10" name="5368468297129">
            <a:hlinkClick r:id="" action="ppaction://media"/>
            <a:extLst>
              <a:ext uri="{FF2B5EF4-FFF2-40B4-BE49-F238E27FC236}">
                <a16:creationId xmlns:a16="http://schemas.microsoft.com/office/drawing/2014/main" id="{288AB093-67EE-F289-8704-7636CC213D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64337" y="619118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2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 mute="1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7" grpId="0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ruit on a black background&#10;&#10;Description automatically generated">
            <a:extLst>
              <a:ext uri="{FF2B5EF4-FFF2-40B4-BE49-F238E27FC236}">
                <a16:creationId xmlns:a16="http://schemas.microsoft.com/office/drawing/2014/main" id="{5AFF7432-55CA-563F-E51E-2B25F461464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" t="5053" r="57629" b="21041"/>
          <a:stretch/>
        </p:blipFill>
        <p:spPr>
          <a:xfrm>
            <a:off x="1916605" y="1650337"/>
            <a:ext cx="518131" cy="577013"/>
          </a:xfrm>
          <a:prstGeom prst="rect">
            <a:avLst/>
          </a:prstGeom>
        </p:spPr>
      </p:pic>
      <p:pic>
        <p:nvPicPr>
          <p:cNvPr id="4" name="Picture 3" descr="A group of fruit on a black background&#10;&#10;Description automatically generated">
            <a:extLst>
              <a:ext uri="{FF2B5EF4-FFF2-40B4-BE49-F238E27FC236}">
                <a16:creationId xmlns:a16="http://schemas.microsoft.com/office/drawing/2014/main" id="{AB8D2B8F-8D8E-1AD1-1AFD-660E22F79A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" t="5053" r="57629" b="21041"/>
          <a:stretch/>
        </p:blipFill>
        <p:spPr>
          <a:xfrm>
            <a:off x="3954185" y="1599580"/>
            <a:ext cx="518131" cy="577013"/>
          </a:xfrm>
          <a:prstGeom prst="rect">
            <a:avLst/>
          </a:prstGeom>
        </p:spPr>
      </p:pic>
      <p:pic>
        <p:nvPicPr>
          <p:cNvPr id="5" name="Picture 4" descr="A group of fruit on a black background&#10;&#10;Description automatically generated">
            <a:extLst>
              <a:ext uri="{FF2B5EF4-FFF2-40B4-BE49-F238E27FC236}">
                <a16:creationId xmlns:a16="http://schemas.microsoft.com/office/drawing/2014/main" id="{03AD9D26-8FEA-A094-3B2C-36ACFB1566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" t="5053" r="57629" b="21041"/>
          <a:stretch/>
        </p:blipFill>
        <p:spPr>
          <a:xfrm>
            <a:off x="5992195" y="1599579"/>
            <a:ext cx="518131" cy="577013"/>
          </a:xfrm>
          <a:prstGeom prst="rect">
            <a:avLst/>
          </a:prstGeom>
        </p:spPr>
      </p:pic>
      <p:pic>
        <p:nvPicPr>
          <p:cNvPr id="6" name="Picture 5" descr="A blue and yellow symbols&#10;&#10;Description automatically generated">
            <a:extLst>
              <a:ext uri="{FF2B5EF4-FFF2-40B4-BE49-F238E27FC236}">
                <a16:creationId xmlns:a16="http://schemas.microsoft.com/office/drawing/2014/main" id="{2D532B09-7967-780B-898A-94B859C14E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" t="8035" r="62151" b="26234"/>
          <a:stretch/>
        </p:blipFill>
        <p:spPr>
          <a:xfrm>
            <a:off x="3037654" y="1801740"/>
            <a:ext cx="313613" cy="349704"/>
          </a:xfrm>
          <a:prstGeom prst="rect">
            <a:avLst/>
          </a:prstGeom>
        </p:spPr>
      </p:pic>
      <p:pic>
        <p:nvPicPr>
          <p:cNvPr id="7" name="Picture 6" descr="A blue and yellow symbols&#10;&#10;Description automatically generated">
            <a:extLst>
              <a:ext uri="{FF2B5EF4-FFF2-40B4-BE49-F238E27FC236}">
                <a16:creationId xmlns:a16="http://schemas.microsoft.com/office/drawing/2014/main" id="{E4DA83CE-1BD9-B5A6-A239-B343AD91838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" t="8035" r="62151" b="26234"/>
          <a:stretch/>
        </p:blipFill>
        <p:spPr>
          <a:xfrm>
            <a:off x="5026743" y="1764855"/>
            <a:ext cx="313613" cy="349704"/>
          </a:xfrm>
          <a:prstGeom prst="rect">
            <a:avLst/>
          </a:prstGeom>
        </p:spPr>
      </p:pic>
      <p:pic>
        <p:nvPicPr>
          <p:cNvPr id="8" name="Picture 7" descr="A blue and yellow symbols&#10;&#10;Description automatically generated">
            <a:extLst>
              <a:ext uri="{FF2B5EF4-FFF2-40B4-BE49-F238E27FC236}">
                <a16:creationId xmlns:a16="http://schemas.microsoft.com/office/drawing/2014/main" id="{0E1B3082-90C5-CBB1-BC45-5FC2A8A5AA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8" t="4246" r="16296" b="57626"/>
          <a:stretch/>
        </p:blipFill>
        <p:spPr>
          <a:xfrm>
            <a:off x="7129952" y="1764855"/>
            <a:ext cx="437132" cy="2993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A29D2B-E134-5F78-42C7-8C81251F3C17}"/>
              </a:ext>
            </a:extLst>
          </p:cNvPr>
          <p:cNvSpPr txBox="1"/>
          <p:nvPr/>
        </p:nvSpPr>
        <p:spPr>
          <a:xfrm>
            <a:off x="7425563" y="1426420"/>
            <a:ext cx="2462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SVN-Gretoon" panose="02040603050506020204" pitchFamily="18" charset="0"/>
                <a:cs typeface="iCiel Gotham Ultra" pitchFamily="50" charset="0"/>
              </a:rPr>
              <a:t>30</a:t>
            </a:r>
            <a:endParaRPr lang="vi-VN" sz="540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latin typeface="iCiel Gotham Ultra" pitchFamily="50" charset="0"/>
              <a:cs typeface="iCiel Gotham Ultra" pitchFamily="50" charset="0"/>
            </a:endParaRPr>
          </a:p>
        </p:txBody>
      </p:sp>
      <p:pic>
        <p:nvPicPr>
          <p:cNvPr id="10" name="Picture 9" descr="A group of fruit on a black background&#10;&#10;Description automatically generated">
            <a:extLst>
              <a:ext uri="{FF2B5EF4-FFF2-40B4-BE49-F238E27FC236}">
                <a16:creationId xmlns:a16="http://schemas.microsoft.com/office/drawing/2014/main" id="{1834D82E-D46C-3BE4-B5F7-E2A3FE87E3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2" t="6297" r="27793" b="37996"/>
          <a:stretch/>
        </p:blipFill>
        <p:spPr>
          <a:xfrm>
            <a:off x="3785317" y="5615728"/>
            <a:ext cx="524363" cy="563568"/>
          </a:xfrm>
          <a:prstGeom prst="rect">
            <a:avLst/>
          </a:prstGeom>
        </p:spPr>
      </p:pic>
      <p:pic>
        <p:nvPicPr>
          <p:cNvPr id="11" name="Picture 10" descr="A banana on a black background&#10;&#10;Description automatically generated">
            <a:extLst>
              <a:ext uri="{FF2B5EF4-FFF2-40B4-BE49-F238E27FC236}">
                <a16:creationId xmlns:a16="http://schemas.microsoft.com/office/drawing/2014/main" id="{8E0D9D3C-5D1B-7A8E-E693-0CCACAE5E3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42" t="8831" r="25132" b="23930"/>
          <a:stretch/>
        </p:blipFill>
        <p:spPr>
          <a:xfrm rot="1028939">
            <a:off x="3829215" y="4242332"/>
            <a:ext cx="628372" cy="719614"/>
          </a:xfrm>
          <a:prstGeom prst="rect">
            <a:avLst/>
          </a:prstGeom>
        </p:spPr>
      </p:pic>
      <p:pic>
        <p:nvPicPr>
          <p:cNvPr id="12" name="Picture 11" descr="A group of fruit on a black background&#10;&#10;Description automatically generated">
            <a:extLst>
              <a:ext uri="{FF2B5EF4-FFF2-40B4-BE49-F238E27FC236}">
                <a16:creationId xmlns:a16="http://schemas.microsoft.com/office/drawing/2014/main" id="{A0707C12-96AA-0E58-1201-BB3B689F8C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" t="5053" r="57629" b="21041"/>
          <a:stretch/>
        </p:blipFill>
        <p:spPr>
          <a:xfrm>
            <a:off x="1916606" y="3010855"/>
            <a:ext cx="518131" cy="577013"/>
          </a:xfrm>
          <a:prstGeom prst="rect">
            <a:avLst/>
          </a:prstGeom>
        </p:spPr>
      </p:pic>
      <p:pic>
        <p:nvPicPr>
          <p:cNvPr id="13" name="Picture 12" descr="A blue and yellow symbols&#10;&#10;Description automatically generated">
            <a:extLst>
              <a:ext uri="{FF2B5EF4-FFF2-40B4-BE49-F238E27FC236}">
                <a16:creationId xmlns:a16="http://schemas.microsoft.com/office/drawing/2014/main" id="{17A6F71F-D0F6-10E7-8F49-CFC42F74BE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" t="8035" r="62151" b="26234"/>
          <a:stretch/>
        </p:blipFill>
        <p:spPr>
          <a:xfrm>
            <a:off x="3058498" y="3124509"/>
            <a:ext cx="313613" cy="349704"/>
          </a:xfrm>
          <a:prstGeom prst="rect">
            <a:avLst/>
          </a:prstGeom>
        </p:spPr>
      </p:pic>
      <p:pic>
        <p:nvPicPr>
          <p:cNvPr id="14" name="Picture 13" descr="A blue and yellow symbols&#10;&#10;Description automatically generated">
            <a:extLst>
              <a:ext uri="{FF2B5EF4-FFF2-40B4-BE49-F238E27FC236}">
                <a16:creationId xmlns:a16="http://schemas.microsoft.com/office/drawing/2014/main" id="{EEE6272A-34E9-810D-0EFD-0657A7C47D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" t="8035" r="62151" b="26234"/>
          <a:stretch/>
        </p:blipFill>
        <p:spPr>
          <a:xfrm>
            <a:off x="4996436" y="3052568"/>
            <a:ext cx="313613" cy="349704"/>
          </a:xfrm>
          <a:prstGeom prst="rect">
            <a:avLst/>
          </a:prstGeom>
        </p:spPr>
      </p:pic>
      <p:pic>
        <p:nvPicPr>
          <p:cNvPr id="15" name="Picture 14" descr="A blue and yellow symbols&#10;&#10;Description automatically generated">
            <a:extLst>
              <a:ext uri="{FF2B5EF4-FFF2-40B4-BE49-F238E27FC236}">
                <a16:creationId xmlns:a16="http://schemas.microsoft.com/office/drawing/2014/main" id="{E1C0BE34-6DEA-B33C-0948-BFEFA689F0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8" t="4246" r="16296" b="57626"/>
          <a:stretch/>
        </p:blipFill>
        <p:spPr>
          <a:xfrm>
            <a:off x="7206997" y="3052567"/>
            <a:ext cx="437132" cy="2993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1E89095-3EA1-8813-DEDD-5012F946BDBC}"/>
              </a:ext>
            </a:extLst>
          </p:cNvPr>
          <p:cNvSpPr txBox="1"/>
          <p:nvPr/>
        </p:nvSpPr>
        <p:spPr>
          <a:xfrm>
            <a:off x="7319875" y="2715786"/>
            <a:ext cx="2462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B0578"/>
                </a:solidFill>
                <a:latin typeface="SVN-Gretoon" panose="02040603050506020204" pitchFamily="18" charset="0"/>
                <a:cs typeface="iCiel Gotham Ultra" pitchFamily="50" charset="0"/>
              </a:rPr>
              <a:t>18</a:t>
            </a:r>
            <a:endParaRPr lang="vi-VN" sz="540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EB0578"/>
              </a:solidFill>
              <a:latin typeface="iCiel Gotham Ultra" pitchFamily="50" charset="0"/>
              <a:cs typeface="iCiel Gotham Ultra" pitchFamily="50" charset="0"/>
            </a:endParaRPr>
          </a:p>
        </p:txBody>
      </p:sp>
      <p:pic>
        <p:nvPicPr>
          <p:cNvPr id="17" name="Picture 16" descr="A group of fruit on a black background&#10;&#10;Description automatically generated">
            <a:extLst>
              <a:ext uri="{FF2B5EF4-FFF2-40B4-BE49-F238E27FC236}">
                <a16:creationId xmlns:a16="http://schemas.microsoft.com/office/drawing/2014/main" id="{C7628C25-1A78-9799-8F04-B5F9EE4453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7" t="28096"/>
          <a:stretch/>
        </p:blipFill>
        <p:spPr>
          <a:xfrm>
            <a:off x="3966180" y="2803071"/>
            <a:ext cx="518131" cy="784797"/>
          </a:xfrm>
          <a:prstGeom prst="rect">
            <a:avLst/>
          </a:prstGeom>
        </p:spPr>
      </p:pic>
      <p:pic>
        <p:nvPicPr>
          <p:cNvPr id="18" name="Picture 17" descr="A group of fruit on a black background&#10;&#10;Description automatically generated">
            <a:extLst>
              <a:ext uri="{FF2B5EF4-FFF2-40B4-BE49-F238E27FC236}">
                <a16:creationId xmlns:a16="http://schemas.microsoft.com/office/drawing/2014/main" id="{E12F595D-75EA-A806-F138-59C9918792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7" t="28096"/>
          <a:stretch/>
        </p:blipFill>
        <p:spPr>
          <a:xfrm>
            <a:off x="6073633" y="5410316"/>
            <a:ext cx="518131" cy="784797"/>
          </a:xfrm>
          <a:prstGeom prst="rect">
            <a:avLst/>
          </a:prstGeom>
        </p:spPr>
      </p:pic>
      <p:pic>
        <p:nvPicPr>
          <p:cNvPr id="19" name="Picture 18" descr="A group of fruit on a black background&#10;&#10;Description automatically generated">
            <a:extLst>
              <a:ext uri="{FF2B5EF4-FFF2-40B4-BE49-F238E27FC236}">
                <a16:creationId xmlns:a16="http://schemas.microsoft.com/office/drawing/2014/main" id="{3C2DE46A-5BA4-74EC-8E7C-7B1E035F80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7" t="28096"/>
          <a:stretch/>
        </p:blipFill>
        <p:spPr>
          <a:xfrm>
            <a:off x="5992195" y="2660169"/>
            <a:ext cx="518131" cy="784797"/>
          </a:xfrm>
          <a:prstGeom prst="rect">
            <a:avLst/>
          </a:prstGeom>
        </p:spPr>
      </p:pic>
      <p:pic>
        <p:nvPicPr>
          <p:cNvPr id="20" name="Picture 19" descr="A group of fruit on a black background&#10;&#10;Description automatically generated">
            <a:extLst>
              <a:ext uri="{FF2B5EF4-FFF2-40B4-BE49-F238E27FC236}">
                <a16:creationId xmlns:a16="http://schemas.microsoft.com/office/drawing/2014/main" id="{E2FBFA32-90BD-3A10-C544-09B4D92388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7" t="28096"/>
          <a:stretch/>
        </p:blipFill>
        <p:spPr>
          <a:xfrm>
            <a:off x="1917565" y="4267481"/>
            <a:ext cx="518131" cy="784797"/>
          </a:xfrm>
          <a:prstGeom prst="rect">
            <a:avLst/>
          </a:prstGeom>
        </p:spPr>
      </p:pic>
      <p:pic>
        <p:nvPicPr>
          <p:cNvPr id="21" name="Picture 20" descr="A blue and yellow symbols&#10;&#10;Description automatically generated">
            <a:extLst>
              <a:ext uri="{FF2B5EF4-FFF2-40B4-BE49-F238E27FC236}">
                <a16:creationId xmlns:a16="http://schemas.microsoft.com/office/drawing/2014/main" id="{2C2CBC11-B230-428D-49F1-15B42B268B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6" t="48105" r="14125" b="27568"/>
          <a:stretch/>
        </p:blipFill>
        <p:spPr>
          <a:xfrm>
            <a:off x="2922770" y="4666007"/>
            <a:ext cx="437372" cy="153154"/>
          </a:xfrm>
          <a:prstGeom prst="rect">
            <a:avLst/>
          </a:prstGeom>
        </p:spPr>
      </p:pic>
      <p:pic>
        <p:nvPicPr>
          <p:cNvPr id="22" name="Picture 21" descr="A blue and yellow symbols&#10;&#10;Description automatically generated">
            <a:extLst>
              <a:ext uri="{FF2B5EF4-FFF2-40B4-BE49-F238E27FC236}">
                <a16:creationId xmlns:a16="http://schemas.microsoft.com/office/drawing/2014/main" id="{948E062D-31EA-A943-D221-E585C5CFB6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8" t="4246" r="16296" b="57626"/>
          <a:stretch/>
        </p:blipFill>
        <p:spPr>
          <a:xfrm>
            <a:off x="5153243" y="4479450"/>
            <a:ext cx="437132" cy="29938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89FFF9-03FB-2325-AF0E-2FA9CF868954}"/>
              </a:ext>
            </a:extLst>
          </p:cNvPr>
          <p:cNvSpPr txBox="1"/>
          <p:nvPr/>
        </p:nvSpPr>
        <p:spPr>
          <a:xfrm>
            <a:off x="6007400" y="4144649"/>
            <a:ext cx="1005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SVN-Gretoon" panose="02040603050506020204" pitchFamily="18" charset="0"/>
                <a:cs typeface="iCiel Gotham Ultra" pitchFamily="50" charset="0"/>
              </a:rPr>
              <a:t>2</a:t>
            </a:r>
            <a:endParaRPr lang="vi-VN" sz="540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iCiel Gotham Ultra" pitchFamily="50" charset="0"/>
              <a:cs typeface="iCiel Gotham Ultra" pitchFamily="50" charset="0"/>
            </a:endParaRPr>
          </a:p>
        </p:txBody>
      </p:sp>
      <p:pic>
        <p:nvPicPr>
          <p:cNvPr id="24" name="Picture 23" descr="A group of fruit on a black background&#10;&#10;Description automatically generated">
            <a:extLst>
              <a:ext uri="{FF2B5EF4-FFF2-40B4-BE49-F238E27FC236}">
                <a16:creationId xmlns:a16="http://schemas.microsoft.com/office/drawing/2014/main" id="{0DA057DF-CC99-66A5-D898-10AE6523859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" t="5053" r="57629" b="21041"/>
          <a:stretch/>
        </p:blipFill>
        <p:spPr>
          <a:xfrm>
            <a:off x="1993651" y="5633086"/>
            <a:ext cx="518131" cy="577013"/>
          </a:xfrm>
          <a:prstGeom prst="rect">
            <a:avLst/>
          </a:prstGeom>
        </p:spPr>
      </p:pic>
      <p:pic>
        <p:nvPicPr>
          <p:cNvPr id="25" name="Picture 24" descr="A blue and yellow symbols&#10;&#10;Description automatically generated">
            <a:extLst>
              <a:ext uri="{FF2B5EF4-FFF2-40B4-BE49-F238E27FC236}">
                <a16:creationId xmlns:a16="http://schemas.microsoft.com/office/drawing/2014/main" id="{D6F0D979-085C-0006-B940-881713FF01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" t="8035" r="62151" b="26234"/>
          <a:stretch/>
        </p:blipFill>
        <p:spPr>
          <a:xfrm>
            <a:off x="2987262" y="5747132"/>
            <a:ext cx="313613" cy="349704"/>
          </a:xfrm>
          <a:prstGeom prst="rect">
            <a:avLst/>
          </a:prstGeom>
        </p:spPr>
      </p:pic>
      <p:pic>
        <p:nvPicPr>
          <p:cNvPr id="26" name="Picture 25" descr="A blue and yellow symbols&#10;&#10;Description automatically generated">
            <a:extLst>
              <a:ext uri="{FF2B5EF4-FFF2-40B4-BE49-F238E27FC236}">
                <a16:creationId xmlns:a16="http://schemas.microsoft.com/office/drawing/2014/main" id="{D8991224-1B05-493D-608C-353DB96EA3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" t="8035" r="62151" b="26234"/>
          <a:stretch/>
        </p:blipFill>
        <p:spPr>
          <a:xfrm>
            <a:off x="4946982" y="5709696"/>
            <a:ext cx="313613" cy="349704"/>
          </a:xfrm>
          <a:prstGeom prst="rect">
            <a:avLst/>
          </a:prstGeom>
        </p:spPr>
      </p:pic>
      <p:pic>
        <p:nvPicPr>
          <p:cNvPr id="27" name="Picture 26" descr="A blue and yellow symbols&#10;&#10;Description automatically generated">
            <a:extLst>
              <a:ext uri="{FF2B5EF4-FFF2-40B4-BE49-F238E27FC236}">
                <a16:creationId xmlns:a16="http://schemas.microsoft.com/office/drawing/2014/main" id="{9ED3A97B-AF9E-3A35-4542-710046A0F3D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8" t="4246" r="16296" b="57626"/>
          <a:stretch/>
        </p:blipFill>
        <p:spPr>
          <a:xfrm>
            <a:off x="7341680" y="5808501"/>
            <a:ext cx="437132" cy="29938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3ED8BBF-72A3-1A96-B48E-E0DA13C96D04}"/>
              </a:ext>
            </a:extLst>
          </p:cNvPr>
          <p:cNvSpPr txBox="1"/>
          <p:nvPr/>
        </p:nvSpPr>
        <p:spPr>
          <a:xfrm>
            <a:off x="7425563" y="5410316"/>
            <a:ext cx="2462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latin typeface="SVN-Gretoon" panose="02040603050506020204" pitchFamily="18" charset="0"/>
                <a:cs typeface="iCiel Gotham Ultra" pitchFamily="50" charset="0"/>
              </a:rPr>
              <a:t>?</a:t>
            </a:r>
            <a:endParaRPr lang="vi-VN" sz="540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latin typeface="iCiel Gotham Ultra" pitchFamily="50" charset="0"/>
              <a:cs typeface="iCiel Gotham Ultra" pitchFamily="50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30CD42-D854-C57B-AE8E-BDA89C980306}"/>
              </a:ext>
            </a:extLst>
          </p:cNvPr>
          <p:cNvSpPr txBox="1"/>
          <p:nvPr/>
        </p:nvSpPr>
        <p:spPr>
          <a:xfrm>
            <a:off x="-416414" y="349143"/>
            <a:ext cx="13042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tabLst>
                <a:tab pos="457200" algn="l"/>
              </a:tabLst>
            </a:pPr>
            <a:r>
              <a:rPr lang="nl-NL" sz="4000" b="1">
                <a:solidFill>
                  <a:srgbClr val="FF0000"/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sz="4000" b="1">
                <a:solidFill>
                  <a:srgbClr val="FF0000"/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12: </a:t>
            </a:r>
            <a:r>
              <a:rPr lang="vi-VN" sz="4000" b="1">
                <a:solidFill>
                  <a:schemeClr val="accent6">
                    <a:lumMod val="75000"/>
                  </a:schemeClr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 số thích hợp điền vào dấu “?”</a:t>
            </a:r>
            <a:r>
              <a:rPr lang="nl-NL" sz="4000">
                <a:solidFill>
                  <a:schemeClr val="accent6">
                    <a:lumMod val="75000"/>
                  </a:schemeClr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7" name="tên" descr="A blue and yellow alarm clock&#10;&#10;Description automatically generated">
            <a:extLst>
              <a:ext uri="{FF2B5EF4-FFF2-40B4-BE49-F238E27FC236}">
                <a16:creationId xmlns:a16="http://schemas.microsoft.com/office/drawing/2014/main" id="{5D8DB285-712A-64DB-D64C-A16D2CEBF2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172" y="4706477"/>
            <a:ext cx="1984828" cy="2151523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881C5E34-602C-EE8F-6A72-2645E53A4A13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3045C21-0DF0-6AEC-0690-334C9E1A585C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5291697-16E4-8E7A-4AED-BAA86A79C688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B743F03-C57A-54CF-2181-E8F9191C82AE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2CF2361-1887-7A5C-E672-ED1EF3EAA5B7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B5F82E3-E2F6-B2BC-A6D8-21F9D7A7BD8C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10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A2B25DB-A479-7E85-875D-A8E81AF5EC0E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9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83F2190-098F-8493-C7FC-3357D898FB94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8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598A080-6F0E-61D5-6CDA-946B80F6DCF9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7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6D7637BD-0D33-8AC5-DAFE-C37CAFA2F472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6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D731C56-9B42-BDDC-0B0F-E0390F91E5E0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F29E6D0-8D6F-92D4-E660-849C8FA3974E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473493A-1456-1F43-EAF2-3EC67446D16E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4D1C6D1-410C-ADDA-1677-A18F6B90CE00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E2507C9-D3F0-22D7-8A1C-FD25B0C79B95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EFC4658-CC16-AA52-297F-146815087FC1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Hết giờ</a:t>
            </a:r>
            <a:endParaRPr lang="vi-VN" sz="3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4B4E2F-A2B2-98AD-77A9-84A0975AFB35}"/>
              </a:ext>
            </a:extLst>
          </p:cNvPr>
          <p:cNvSpPr txBox="1"/>
          <p:nvPr/>
        </p:nvSpPr>
        <p:spPr>
          <a:xfrm>
            <a:off x="8007114" y="5341049"/>
            <a:ext cx="1652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latin typeface="SVN-Gretoon" panose="02040603050506020204" pitchFamily="18" charset="0"/>
                <a:cs typeface="iCiel Gotham Ultra" pitchFamily="50" charset="0"/>
              </a:rPr>
              <a:t>15</a:t>
            </a:r>
            <a:endParaRPr lang="vi-VN" sz="540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latin typeface="iCiel Gotham Ultra" pitchFamily="50" charset="0"/>
              <a:cs typeface="iCiel Gotham Ultr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3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3" grpId="0"/>
      <p:bldP spid="28" grpId="0"/>
      <p:bldP spid="28" grpId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3A63A3-2D8E-EE84-84A8-8B2F045DE94D}"/>
              </a:ext>
            </a:extLst>
          </p:cNvPr>
          <p:cNvSpPr txBox="1"/>
          <p:nvPr/>
        </p:nvSpPr>
        <p:spPr>
          <a:xfrm>
            <a:off x="809493" y="2053122"/>
            <a:ext cx="10390093" cy="1977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nl-NL" sz="4400" b="1">
                <a:solidFill>
                  <a:schemeClr val="accent6">
                    <a:lumMod val="75000"/>
                  </a:schemeClr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 13:</a:t>
            </a:r>
            <a:r>
              <a:rPr lang="nl-NL" sz="4400">
                <a:solidFill>
                  <a:schemeClr val="accent6">
                    <a:lumMod val="75000"/>
                  </a:schemeClr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Kết quả của phép tính: </a:t>
            </a:r>
            <a:r>
              <a:rPr lang="nl-NL" sz="4400" i="1">
                <a:solidFill>
                  <a:srgbClr val="CC0066"/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12,3 x 0,01 </a:t>
            </a:r>
            <a:r>
              <a:rPr lang="vi-VN" sz="4400" i="1">
                <a:solidFill>
                  <a:srgbClr val="CC0066"/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nl-NL" sz="4400">
                <a:solidFill>
                  <a:schemeClr val="accent6">
                    <a:lumMod val="75000"/>
                  </a:schemeClr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là?</a:t>
            </a:r>
            <a:endParaRPr lang="vi-VN" sz="3200">
              <a:solidFill>
                <a:schemeClr val="accent6">
                  <a:lumMod val="75000"/>
                </a:schemeClr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15D29-B04A-1051-60F2-C128580C8ECA}"/>
              </a:ext>
            </a:extLst>
          </p:cNvPr>
          <p:cNvSpPr txBox="1"/>
          <p:nvPr/>
        </p:nvSpPr>
        <p:spPr>
          <a:xfrm>
            <a:off x="3047114" y="774077"/>
            <a:ext cx="6097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tabLst>
                <a:tab pos="457200" algn="l"/>
              </a:tabLst>
            </a:pPr>
            <a:r>
              <a:rPr lang="nl-NL" sz="5400" b="1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sz="5400" b="1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nl-NL" sz="5400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" name="tên" descr="A blue and yellow alarm clock&#10;&#10;Description automatically generated">
            <a:extLst>
              <a:ext uri="{FF2B5EF4-FFF2-40B4-BE49-F238E27FC236}">
                <a16:creationId xmlns:a16="http://schemas.microsoft.com/office/drawing/2014/main" id="{E309ECD4-6B7C-AD0E-05E1-CEC7C2D285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172" y="4706477"/>
            <a:ext cx="1984828" cy="215152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D341D750-6329-C9F8-CC3A-175AA61B9A04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008B12E-84AE-7D63-17F9-A4A6D17BDC3B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FED8B91-D6AC-F4A0-661E-8CCC2F8C9CD5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D92F474-D264-1F0D-C0A0-2A3EF9935803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FB6DEAA-03B0-3323-DABE-6D1EAEC571B0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A431B15-4280-1CF0-7B3F-5AC5134BDAE7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10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EDFACD7-BE92-0F27-4F46-B0BF2C36430A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9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C0EAFBA-0A46-70E8-F3EA-9850F12ED31F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8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B775D88-BFA7-2878-8D37-D12E4F86FBFC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7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26528AE-243D-CC16-D554-9B18D153984A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6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4310A8B-112E-5C0A-32A6-38AF59C42438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F7AD5C9-EB67-4814-8D36-A1BF29FA79EF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56AF4FB-68A3-FC6F-3C31-A28FEFEC8725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158A640-2766-55F9-8FA8-B832E290C150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327D360-9222-C71B-D1EC-F4F98F206C0D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90E3A2D-7CED-EC77-64BC-96BC22D2CA01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Hết giờ</a:t>
            </a:r>
            <a:endParaRPr lang="vi-VN" sz="3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pic>
        <p:nvPicPr>
          <p:cNvPr id="4" name="Picture 3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CD2ADAB2-645F-992E-13A4-339BA8390E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0" r="-1" b="53023"/>
          <a:stretch/>
        </p:blipFill>
        <p:spPr>
          <a:xfrm>
            <a:off x="10513968" y="10002"/>
            <a:ext cx="1678032" cy="1973261"/>
          </a:xfrm>
          <a:prstGeom prst="rect">
            <a:avLst/>
          </a:prstGeom>
        </p:spPr>
      </p:pic>
      <p:pic>
        <p:nvPicPr>
          <p:cNvPr id="5" name="Picture 4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F0C1DEF0-5C38-B405-9E1B-43F7FC2822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1" r="23459" b="53023"/>
          <a:stretch/>
        </p:blipFill>
        <p:spPr>
          <a:xfrm>
            <a:off x="-123433" y="10002"/>
            <a:ext cx="2544182" cy="1973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1DF764-F01E-B063-437C-FE2010CE8FBB}"/>
              </a:ext>
            </a:extLst>
          </p:cNvPr>
          <p:cNvSpPr txBox="1"/>
          <p:nvPr/>
        </p:nvSpPr>
        <p:spPr>
          <a:xfrm>
            <a:off x="975491" y="4741697"/>
            <a:ext cx="6160168" cy="1040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vi-VN" sz="4800">
                <a:solidFill>
                  <a:srgbClr val="002060"/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Đáp án: </a:t>
            </a:r>
            <a:r>
              <a:rPr lang="nl-NL" sz="4800">
                <a:solidFill>
                  <a:srgbClr val="002060"/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0,123</a:t>
            </a:r>
            <a:endParaRPr lang="vi-VN" sz="3600">
              <a:solidFill>
                <a:srgbClr val="002060"/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2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DB6CF1-9EED-9B35-30E0-25E4B627D893}"/>
              </a:ext>
            </a:extLst>
          </p:cNvPr>
          <p:cNvSpPr txBox="1"/>
          <p:nvPr/>
        </p:nvSpPr>
        <p:spPr>
          <a:xfrm>
            <a:off x="5145987" y="1366184"/>
            <a:ext cx="1488561" cy="83099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#9Slide07 Crocante" panose="02000000000000000000" pitchFamily="2" charset="0"/>
              </a:rPr>
              <a:t>3</a:t>
            </a:r>
            <a:endParaRPr lang="vi-VN" sz="4800">
              <a:latin typeface="#9Slide07 Crocante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4D7974-B5BE-CEF7-013B-C229A2362A5D}"/>
              </a:ext>
            </a:extLst>
          </p:cNvPr>
          <p:cNvSpPr txBox="1"/>
          <p:nvPr/>
        </p:nvSpPr>
        <p:spPr>
          <a:xfrm>
            <a:off x="6925168" y="1366184"/>
            <a:ext cx="1488561" cy="83099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#9Slide07 Crocante" panose="02000000000000000000" pitchFamily="2" charset="0"/>
              </a:rPr>
              <a:t>5</a:t>
            </a:r>
            <a:endParaRPr lang="vi-VN" sz="4800">
              <a:latin typeface="#9Slide07 Crocante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F2E98A-1B9C-1511-88BC-E50A88E37A5A}"/>
              </a:ext>
            </a:extLst>
          </p:cNvPr>
          <p:cNvSpPr txBox="1"/>
          <p:nvPr/>
        </p:nvSpPr>
        <p:spPr>
          <a:xfrm>
            <a:off x="5145987" y="2440072"/>
            <a:ext cx="1488561" cy="83099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#9Slide07 Crocante" panose="02000000000000000000" pitchFamily="2" charset="0"/>
              </a:rPr>
              <a:t>4</a:t>
            </a:r>
            <a:endParaRPr lang="vi-VN" sz="4800">
              <a:latin typeface="#9Slide07 Crocante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6FDDA2-3468-E64B-390D-116FAA8276B4}"/>
              </a:ext>
            </a:extLst>
          </p:cNvPr>
          <p:cNvSpPr txBox="1"/>
          <p:nvPr/>
        </p:nvSpPr>
        <p:spPr>
          <a:xfrm>
            <a:off x="6925168" y="2440072"/>
            <a:ext cx="1488561" cy="83099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#9Slide07 Crocante" panose="02000000000000000000" pitchFamily="2" charset="0"/>
              </a:rPr>
              <a:t>1</a:t>
            </a:r>
            <a:endParaRPr lang="vi-VN" sz="4800">
              <a:latin typeface="#9Slide07 Crocante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197F44-FEC6-C4FF-38AE-0BB4B2A79468}"/>
              </a:ext>
            </a:extLst>
          </p:cNvPr>
          <p:cNvSpPr txBox="1"/>
          <p:nvPr/>
        </p:nvSpPr>
        <p:spPr>
          <a:xfrm>
            <a:off x="5145987" y="3495018"/>
            <a:ext cx="1488561" cy="83099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#9Slide07 Crocante" panose="02000000000000000000" pitchFamily="2" charset="0"/>
              </a:rPr>
              <a:t>4</a:t>
            </a:r>
            <a:endParaRPr lang="vi-VN" sz="4800">
              <a:latin typeface="#9Slide07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3EC2F0-1D39-70BE-11AF-DF123E2270E0}"/>
              </a:ext>
            </a:extLst>
          </p:cNvPr>
          <p:cNvSpPr txBox="1"/>
          <p:nvPr/>
        </p:nvSpPr>
        <p:spPr>
          <a:xfrm>
            <a:off x="6925168" y="3495018"/>
            <a:ext cx="1488561" cy="83099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#9Slide07 Crocante" panose="02000000000000000000" pitchFamily="2" charset="0"/>
              </a:rPr>
              <a:t>7</a:t>
            </a:r>
            <a:endParaRPr lang="vi-VN" sz="4800">
              <a:latin typeface="#9Slide07 Crocante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8D86B5-519D-11F5-83FE-9B0107B541CF}"/>
              </a:ext>
            </a:extLst>
          </p:cNvPr>
          <p:cNvSpPr txBox="1"/>
          <p:nvPr/>
        </p:nvSpPr>
        <p:spPr>
          <a:xfrm>
            <a:off x="5145987" y="4592341"/>
            <a:ext cx="1488561" cy="83099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#9Slide07 Crocante" panose="02000000000000000000" pitchFamily="2" charset="0"/>
              </a:rPr>
              <a:t>5</a:t>
            </a:r>
            <a:endParaRPr lang="vi-VN" sz="4800">
              <a:latin typeface="#9Slide07 Crocante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F0BC1F-8674-22D7-B5A4-FB4FC1C60A0B}"/>
              </a:ext>
            </a:extLst>
          </p:cNvPr>
          <p:cNvSpPr txBox="1"/>
          <p:nvPr/>
        </p:nvSpPr>
        <p:spPr>
          <a:xfrm>
            <a:off x="6925168" y="4592341"/>
            <a:ext cx="1488561" cy="83099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#9Slide07 Crocante" panose="02000000000000000000" pitchFamily="2" charset="0"/>
              </a:rPr>
              <a:t>3</a:t>
            </a:r>
            <a:endParaRPr lang="vi-VN" sz="4800">
              <a:latin typeface="#9Slide07 Crocante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2BFC9-27C6-B29A-7F7F-2B8815909AC9}"/>
              </a:ext>
            </a:extLst>
          </p:cNvPr>
          <p:cNvSpPr txBox="1"/>
          <p:nvPr/>
        </p:nvSpPr>
        <p:spPr>
          <a:xfrm>
            <a:off x="5145987" y="5689664"/>
            <a:ext cx="1488561" cy="83099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#9Slide07 Crocante" panose="02000000000000000000" pitchFamily="2" charset="0"/>
              </a:rPr>
              <a:t>5</a:t>
            </a:r>
            <a:endParaRPr lang="vi-VN" sz="4800">
              <a:latin typeface="#9Slide07 Crocante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F4A490-EADA-0293-9507-0F1882BB790C}"/>
              </a:ext>
            </a:extLst>
          </p:cNvPr>
          <p:cNvSpPr txBox="1"/>
          <p:nvPr/>
        </p:nvSpPr>
        <p:spPr>
          <a:xfrm>
            <a:off x="6925168" y="5689664"/>
            <a:ext cx="1488561" cy="83099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CC0066"/>
                </a:solidFill>
                <a:latin typeface="#9Slide07 Crocante" panose="02000000000000000000" pitchFamily="2" charset="0"/>
              </a:rPr>
              <a:t>?</a:t>
            </a:r>
            <a:endParaRPr lang="vi-VN" sz="4800">
              <a:solidFill>
                <a:srgbClr val="CC0066"/>
              </a:solidFill>
              <a:latin typeface="#9Slide07 Crocante" panose="02000000000000000000" pitchFamily="2" charset="0"/>
            </a:endParaRPr>
          </a:p>
        </p:txBody>
      </p:sp>
      <p:pic>
        <p:nvPicPr>
          <p:cNvPr id="30" name="tên" descr="A blue and yellow alarm clock&#10;&#10;Description automatically generated">
            <a:extLst>
              <a:ext uri="{FF2B5EF4-FFF2-40B4-BE49-F238E27FC236}">
                <a16:creationId xmlns:a16="http://schemas.microsoft.com/office/drawing/2014/main" id="{39CED1B2-5485-3D3F-94A5-905AB501A2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172" y="4706477"/>
            <a:ext cx="1984828" cy="2151523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C99DE43F-300E-A08D-FBBD-2351EC5A8CAA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CCA5025-7D99-2EBD-7982-CBF6A315CEAD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A17D662-54A3-8004-0EED-4FD1BB0AAD72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F1092F9-A07B-7B73-B320-93634DA4185C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135D0D3-2B82-80A3-24DE-D80E003BA9CD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DB67892-9E4A-FEAF-4103-38F4D3A21601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10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A8C6476-BF8F-5986-A104-1FAAC4D37027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9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32D32C0-40E4-0099-BFC4-4E347AE96C9B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8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E172C21-6D75-C2FD-3D62-ACBDA2B4CF01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7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47319A1-448F-0BB5-5DA8-D71941780406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6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3B1480D-8624-4B46-213C-9F168838BEEA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A906CA6A-0E51-86E3-D9FF-8C0C28FDD1FB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0179D0D-980D-458C-6569-871FB0C3A57D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5046ECB-0813-564F-099E-8E593AAA3094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4A95A67-9957-0E55-47B2-2B62099503F1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623C6D1-B438-BB86-C9D7-FD13F493C07B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Hết giờ</a:t>
            </a:r>
            <a:endParaRPr lang="vi-VN" sz="3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pic>
        <p:nvPicPr>
          <p:cNvPr id="12" name="Picture 11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1AE12600-194A-879C-490D-A84E2EC7DD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0" r="-1" b="53023"/>
          <a:stretch/>
        </p:blipFill>
        <p:spPr>
          <a:xfrm>
            <a:off x="10513968" y="10002"/>
            <a:ext cx="1678032" cy="1973261"/>
          </a:xfrm>
          <a:prstGeom prst="rect">
            <a:avLst/>
          </a:prstGeom>
        </p:spPr>
      </p:pic>
      <p:pic>
        <p:nvPicPr>
          <p:cNvPr id="13" name="Picture 12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B93C5EEF-218C-2B26-BE59-D3FD72EC624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1" r="23459" b="53023"/>
          <a:stretch/>
        </p:blipFill>
        <p:spPr>
          <a:xfrm>
            <a:off x="-123433" y="10002"/>
            <a:ext cx="2544182" cy="19732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31B344-0870-DD66-2C0A-283AE7777F89}"/>
              </a:ext>
            </a:extLst>
          </p:cNvPr>
          <p:cNvSpPr txBox="1"/>
          <p:nvPr/>
        </p:nvSpPr>
        <p:spPr>
          <a:xfrm>
            <a:off x="-416414" y="349143"/>
            <a:ext cx="13042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tabLst>
                <a:tab pos="457200" algn="l"/>
              </a:tabLst>
            </a:pPr>
            <a:r>
              <a:rPr lang="nl-NL" sz="3200" b="1">
                <a:solidFill>
                  <a:srgbClr val="FF0000"/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sz="3200" b="1">
                <a:solidFill>
                  <a:srgbClr val="FF0000"/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14: </a:t>
            </a:r>
            <a:r>
              <a:rPr lang="vi-VN" sz="3200" b="1">
                <a:solidFill>
                  <a:schemeClr val="accent6">
                    <a:lumMod val="75000"/>
                  </a:schemeClr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Tìm số thích hợp điền vào dấu “?”</a:t>
            </a:r>
            <a:r>
              <a:rPr lang="nl-NL" sz="3200">
                <a:solidFill>
                  <a:schemeClr val="accent6">
                    <a:lumMod val="75000"/>
                  </a:schemeClr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6" name="Picture 15" descr="A person and a child reading a book&#10;&#10;Description automatically generated">
            <a:extLst>
              <a:ext uri="{FF2B5EF4-FFF2-40B4-BE49-F238E27FC236}">
                <a16:creationId xmlns:a16="http://schemas.microsoft.com/office/drawing/2014/main" id="{FD77393A-0D70-E442-69D9-46FA329808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7" t="33037"/>
          <a:stretch/>
        </p:blipFill>
        <p:spPr>
          <a:xfrm>
            <a:off x="474549" y="2587978"/>
            <a:ext cx="3892399" cy="32164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4599AD3-2292-7F80-6ED7-DD893B538003}"/>
              </a:ext>
            </a:extLst>
          </p:cNvPr>
          <p:cNvSpPr txBox="1"/>
          <p:nvPr/>
        </p:nvSpPr>
        <p:spPr>
          <a:xfrm>
            <a:off x="6939430" y="5693447"/>
            <a:ext cx="1488561" cy="83099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CC0066"/>
                </a:solidFill>
                <a:latin typeface="#9Slide07 Crocante" panose="02000000000000000000" pitchFamily="2" charset="0"/>
              </a:rPr>
              <a:t>9</a:t>
            </a:r>
            <a:endParaRPr lang="vi-VN" sz="4800">
              <a:solidFill>
                <a:srgbClr val="CC0066"/>
              </a:solidFill>
              <a:latin typeface="#9Slide07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8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14" grpId="0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E4977B-CFE7-6177-85A3-5210CBCD2FAF}"/>
              </a:ext>
            </a:extLst>
          </p:cNvPr>
          <p:cNvSpPr txBox="1"/>
          <p:nvPr/>
        </p:nvSpPr>
        <p:spPr>
          <a:xfrm>
            <a:off x="488233" y="3641996"/>
            <a:ext cx="11398965" cy="2465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360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Times New Roman" panose="02020603050405020304" pitchFamily="18" charset="0"/>
              </a:rPr>
              <a:t>A. tròn xoe, chằng chịt, ý trí</a:t>
            </a:r>
            <a:endParaRPr lang="vi-VN" sz="3600">
              <a:solidFill>
                <a:srgbClr val="002060"/>
              </a:solidFill>
              <a:effectLst/>
              <a:highlight>
                <a:srgbClr val="FFFFFF"/>
              </a:highlight>
              <a:latin typeface="#9Slide03 Encode SeEx Black" panose="00000A05000000000000" pitchFamily="2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Times New Roman" panose="02020603050405020304" pitchFamily="18" charset="0"/>
              </a:rPr>
              <a:t>B. chú ý, treo leo, trách nhiệm</a:t>
            </a:r>
            <a:endParaRPr lang="vi-VN" sz="3600">
              <a:solidFill>
                <a:srgbClr val="002060"/>
              </a:solidFill>
              <a:effectLst/>
              <a:highlight>
                <a:srgbClr val="FFFFFF"/>
              </a:highlight>
              <a:latin typeface="#9Slide03 Encode SeEx Black" panose="00000A05000000000000" pitchFamily="2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Times New Roman" panose="02020603050405020304" pitchFamily="18" charset="0"/>
              </a:rPr>
              <a:t>C. chuyên cần, trò chuyện, triều cường</a:t>
            </a:r>
            <a:endParaRPr lang="vi-VN" sz="3600">
              <a:solidFill>
                <a:srgbClr val="002060"/>
              </a:solidFill>
              <a:effectLst/>
              <a:highlight>
                <a:srgbClr val="FFFFFF"/>
              </a:highlight>
              <a:latin typeface="#9Slide03 Encode SeEx Black" panose="00000A05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47C75C-6DAA-539E-E0C2-2693114E9B7C}"/>
              </a:ext>
            </a:extLst>
          </p:cNvPr>
          <p:cNvSpPr txBox="1"/>
          <p:nvPr/>
        </p:nvSpPr>
        <p:spPr>
          <a:xfrm>
            <a:off x="3047114" y="299714"/>
            <a:ext cx="6097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tabLst>
                <a:tab pos="457200" algn="l"/>
              </a:tabLst>
            </a:pPr>
            <a:r>
              <a:rPr lang="nl-NL" sz="6000" b="1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sz="6000" b="1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nl-NL" sz="6000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" name="tên" descr="A blue and yellow alarm clock&#10;&#10;Description automatically generated">
            <a:extLst>
              <a:ext uri="{FF2B5EF4-FFF2-40B4-BE49-F238E27FC236}">
                <a16:creationId xmlns:a16="http://schemas.microsoft.com/office/drawing/2014/main" id="{A1B20553-6F54-26F0-171A-1557052527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172" y="4706477"/>
            <a:ext cx="1984828" cy="215152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FEFF1DBE-1B0D-5EFC-EF91-6A6E9E93AAF9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81389F5-B07C-E00D-83CC-9BE0FC7901B9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5047DCB-9DDD-DED8-D3D2-253FF1E85DA9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8E31AB-9D57-064F-BEA0-4ABDF93ACBD2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6D1547A-CD32-CFF1-8330-B869E9DEEDF8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493BABB-AE5A-FD9C-EF2C-318F8E6625C9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10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20A18F3-56FD-CAF7-3586-19AEE985B853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9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738E261-EE46-4191-3AF9-B6D93B8361A8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8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AA9E42A-4849-DDAA-693C-5B6681D6AA87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7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602A6E2-1E59-1CC4-1AD0-57D0C50223E2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6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A29022D-E14E-EEC8-075A-7C81D808BAB1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7E398F8-61CC-4841-1967-0154D40560D8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7C746C8-168F-1A61-4C53-F520CA435DD9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28E4E4F-1C3D-D57B-B23F-0B8153F5B124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285CED9-08A1-4A80-B52E-9CD82B77057E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E020A6F-610C-A922-10CA-8F221950526A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Hết giờ</a:t>
            </a:r>
            <a:endParaRPr lang="vi-VN" sz="3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pic>
        <p:nvPicPr>
          <p:cNvPr id="4" name="Picture 3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D38953DA-54AD-1D8F-F7F2-592144BC8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0" r="-1" b="53023"/>
          <a:stretch/>
        </p:blipFill>
        <p:spPr>
          <a:xfrm>
            <a:off x="10513968" y="10002"/>
            <a:ext cx="1678032" cy="1973261"/>
          </a:xfrm>
          <a:prstGeom prst="rect">
            <a:avLst/>
          </a:prstGeom>
        </p:spPr>
      </p:pic>
      <p:pic>
        <p:nvPicPr>
          <p:cNvPr id="5" name="Picture 4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5F744CF9-2AF5-2381-0866-83426FD9D7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1" r="23459" b="53023"/>
          <a:stretch/>
        </p:blipFill>
        <p:spPr>
          <a:xfrm>
            <a:off x="-123433" y="10002"/>
            <a:ext cx="2544182" cy="1973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6FB0C5-E9A4-D70A-B75C-538801C52F28}"/>
              </a:ext>
            </a:extLst>
          </p:cNvPr>
          <p:cNvSpPr txBox="1"/>
          <p:nvPr/>
        </p:nvSpPr>
        <p:spPr>
          <a:xfrm>
            <a:off x="476727" y="1663206"/>
            <a:ext cx="1123854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40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Times New Roman" panose="02020603050405020304" pitchFamily="18" charset="0"/>
              </a:rPr>
              <a:t>Đáp án nào dưới đây chỉ gồm các từ viết đúng chính tả?</a:t>
            </a:r>
            <a:endParaRPr lang="vi-VN" sz="3600">
              <a:solidFill>
                <a:schemeClr val="accent6">
                  <a:lumMod val="75000"/>
                </a:schemeClr>
              </a:solidFill>
              <a:effectLst/>
              <a:highlight>
                <a:srgbClr val="FFFFFF"/>
              </a:highlight>
              <a:latin typeface="#9Slide03 Encode SeEx Black" panose="00000A05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362D75-BCFD-E942-D540-C82D160AF82E}"/>
              </a:ext>
            </a:extLst>
          </p:cNvPr>
          <p:cNvSpPr txBox="1"/>
          <p:nvPr/>
        </p:nvSpPr>
        <p:spPr>
          <a:xfrm>
            <a:off x="488234" y="5276807"/>
            <a:ext cx="9704596" cy="803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CC0066"/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Times New Roman" panose="02020603050405020304" pitchFamily="18" charset="0"/>
              </a:rPr>
              <a:t>C. chuyên cần, trò chuyện, triều cường</a:t>
            </a:r>
            <a:endParaRPr lang="vi-VN" sz="3600">
              <a:solidFill>
                <a:srgbClr val="CC0066"/>
              </a:solidFill>
              <a:effectLst/>
              <a:highlight>
                <a:srgbClr val="FFFFFF"/>
              </a:highlight>
              <a:latin typeface="#9Slide03 Encode SeEx Black" panose="00000A05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56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7" grpId="0"/>
      <p:bldP spid="9" grpId="0"/>
      <p:bldP spid="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3C9BC5-FFB7-EDBB-0DB9-7040765B6075}"/>
              </a:ext>
            </a:extLst>
          </p:cNvPr>
          <p:cNvSpPr txBox="1"/>
          <p:nvPr/>
        </p:nvSpPr>
        <p:spPr>
          <a:xfrm>
            <a:off x="5780169" y="3699000"/>
            <a:ext cx="6092686" cy="2670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3600">
                <a:solidFill>
                  <a:srgbClr val="002060"/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Định Hải </a:t>
            </a:r>
            <a:endParaRPr lang="vi-VN" sz="3600">
              <a:solidFill>
                <a:srgbClr val="002060"/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3600">
                <a:solidFill>
                  <a:srgbClr val="002060"/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B. Tô Hoài </a:t>
            </a:r>
            <a:endParaRPr lang="vi-VN" sz="3600">
              <a:solidFill>
                <a:srgbClr val="002060"/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3600">
                <a:solidFill>
                  <a:srgbClr val="002060"/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C. Phạm Hổ </a:t>
            </a:r>
            <a:endParaRPr lang="vi-VN" sz="3600">
              <a:solidFill>
                <a:srgbClr val="002060"/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DAAC27-E005-A375-DC62-3E37428D19E5}"/>
              </a:ext>
            </a:extLst>
          </p:cNvPr>
          <p:cNvSpPr txBox="1"/>
          <p:nvPr/>
        </p:nvSpPr>
        <p:spPr>
          <a:xfrm>
            <a:off x="2946429" y="336591"/>
            <a:ext cx="6097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tabLst>
                <a:tab pos="457200" algn="l"/>
              </a:tabLst>
            </a:pPr>
            <a:r>
              <a:rPr lang="nl-NL" sz="6000" b="1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sz="6000" b="1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nl-NL" sz="6000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" name="tên" descr="A blue and yellow alarm clock&#10;&#10;Description automatically generated">
            <a:extLst>
              <a:ext uri="{FF2B5EF4-FFF2-40B4-BE49-F238E27FC236}">
                <a16:creationId xmlns:a16="http://schemas.microsoft.com/office/drawing/2014/main" id="{5D7A7EC9-E5C0-5789-B9C3-51F2DFACB3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172" y="4706477"/>
            <a:ext cx="1984828" cy="215152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DBDA2C21-20F3-6C2B-0C8B-5E90CC6E475A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B898EC2-F91C-E592-981B-665AAAD0A9F3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638FDC7-D2BC-F35D-7745-69B5EAE49E37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6CF19E7-E275-CE58-4348-1DB9D2FE21D0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ED1AB9E-ECE4-4BC3-913E-323B5F1709DC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A2A2D50-36E4-61C7-A3FF-0374712B053B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10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392733-EACE-720E-33F2-C4F605DDB322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9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91A3746-008F-233E-A45D-12BE01F26A14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8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224FDE6-0610-AA2C-D6EE-2C76B6ED9096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7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FAC79D6-CA60-5703-FE35-9811D4DB1563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6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F2401A7-1B79-264D-58AA-A3264A5833C1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C960E3A-E7B6-6AB2-14E5-180EA04BBB55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31B8FCC-4B89-3ED2-BA0C-72A68BD40EBC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C00E919-5811-443D-BD16-047814401B22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646D863-8FDD-123E-D2A1-2F0E4C2B22CB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B7404E4-4D73-7341-B893-00219FF5104D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Hết giờ</a:t>
            </a:r>
            <a:endParaRPr lang="vi-VN" sz="3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pic>
        <p:nvPicPr>
          <p:cNvPr id="4" name="Picture 3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973F3956-58A8-BC6D-C98B-8E66D3A4EC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0" r="-1" b="53023"/>
          <a:stretch/>
        </p:blipFill>
        <p:spPr>
          <a:xfrm>
            <a:off x="10513968" y="10002"/>
            <a:ext cx="1678032" cy="1973261"/>
          </a:xfrm>
          <a:prstGeom prst="rect">
            <a:avLst/>
          </a:prstGeom>
        </p:spPr>
      </p:pic>
      <p:pic>
        <p:nvPicPr>
          <p:cNvPr id="5" name="Picture 4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0612E1BF-0933-E43D-7C74-ACC28FA709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1" r="23459" b="53023"/>
          <a:stretch/>
        </p:blipFill>
        <p:spPr>
          <a:xfrm>
            <a:off x="-123433" y="10002"/>
            <a:ext cx="2544182" cy="1973261"/>
          </a:xfrm>
          <a:prstGeom prst="rect">
            <a:avLst/>
          </a:prstGeom>
        </p:spPr>
      </p:pic>
      <p:pic>
        <p:nvPicPr>
          <p:cNvPr id="7" name="Picture 6" descr="A green bug with legs and legs&#10;&#10;Description automatically generated">
            <a:extLst>
              <a:ext uri="{FF2B5EF4-FFF2-40B4-BE49-F238E27FC236}">
                <a16:creationId xmlns:a16="http://schemas.microsoft.com/office/drawing/2014/main" id="{B8C8C4D6-E714-AC6A-E2F5-E63214EC3E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16"/>
          <a:stretch/>
        </p:blipFill>
        <p:spPr>
          <a:xfrm>
            <a:off x="523222" y="3117462"/>
            <a:ext cx="3866147" cy="3414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524C0C-91FB-97A0-CEE9-E1D11859EEDE}"/>
              </a:ext>
            </a:extLst>
          </p:cNvPr>
          <p:cNvSpPr txBox="1"/>
          <p:nvPr/>
        </p:nvSpPr>
        <p:spPr>
          <a:xfrm>
            <a:off x="210705" y="1775210"/>
            <a:ext cx="114580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tabLst>
                <a:tab pos="457200" algn="l"/>
              </a:tabLst>
            </a:pPr>
            <a:r>
              <a:rPr lang="en-US" sz="4800" b="1">
                <a:solidFill>
                  <a:schemeClr val="accent6">
                    <a:lumMod val="75000"/>
                  </a:schemeClr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>
                <a:solidFill>
                  <a:schemeClr val="accent6">
                    <a:lumMod val="75000"/>
                  </a:schemeClr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Tác phẩm “Dế Mèn phiêu lưu kí” của tác giả nào?</a:t>
            </a:r>
            <a:endParaRPr lang="vi-VN" sz="3600">
              <a:solidFill>
                <a:schemeClr val="accent6">
                  <a:lumMod val="75000"/>
                </a:schemeClr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1C470A-2828-59B9-E4E2-5D354AAF85E2}"/>
              </a:ext>
            </a:extLst>
          </p:cNvPr>
          <p:cNvSpPr txBox="1"/>
          <p:nvPr/>
        </p:nvSpPr>
        <p:spPr>
          <a:xfrm>
            <a:off x="5780169" y="4616547"/>
            <a:ext cx="3264032" cy="803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3600">
                <a:solidFill>
                  <a:srgbClr val="CC0066"/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B. Tô Hoài </a:t>
            </a:r>
            <a:endParaRPr lang="vi-VN" sz="3600">
              <a:solidFill>
                <a:srgbClr val="CC0066"/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6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9" grpId="0"/>
      <p:bldP spid="11" grpId="0"/>
      <p:bldP spid="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1A5459-1DBC-FC55-63A9-15B08E5BFEF0}"/>
              </a:ext>
            </a:extLst>
          </p:cNvPr>
          <p:cNvSpPr txBox="1"/>
          <p:nvPr/>
        </p:nvSpPr>
        <p:spPr>
          <a:xfrm>
            <a:off x="5318843" y="3452320"/>
            <a:ext cx="3899930" cy="1011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Times New Roman" panose="02020603050405020304" pitchFamily="18" charset="0"/>
              </a:rPr>
              <a:t>A. chị - cậu</a:t>
            </a:r>
            <a:endParaRPr lang="vi-VN" sz="3600">
              <a:solidFill>
                <a:srgbClr val="002060"/>
              </a:solidFill>
              <a:effectLst/>
              <a:highlight>
                <a:srgbClr val="FFFFFF"/>
              </a:highlight>
              <a:latin typeface="#9Slide03 Encode SeEx Black" panose="00000A05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BD3CDC-8391-F293-5A25-5450F2B3E349}"/>
              </a:ext>
            </a:extLst>
          </p:cNvPr>
          <p:cNvSpPr txBox="1"/>
          <p:nvPr/>
        </p:nvSpPr>
        <p:spPr>
          <a:xfrm>
            <a:off x="3121001" y="255274"/>
            <a:ext cx="60977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tabLst>
                <a:tab pos="457200" algn="l"/>
              </a:tabLst>
            </a:pPr>
            <a:r>
              <a:rPr lang="nl-NL" sz="5400" b="1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sz="5400" b="1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nl-NL" sz="5400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" name="tên" descr="A blue and yellow alarm clock&#10;&#10;Description automatically generated">
            <a:extLst>
              <a:ext uri="{FF2B5EF4-FFF2-40B4-BE49-F238E27FC236}">
                <a16:creationId xmlns:a16="http://schemas.microsoft.com/office/drawing/2014/main" id="{DDD16649-F98B-6CBE-15C8-7504D75A70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172" y="4706477"/>
            <a:ext cx="1984828" cy="215152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035CFB17-AEAC-3A9B-D387-B128035BAF9A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99320F6-BDDF-9238-A069-0E11C41F7B90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39059C0-A87D-4AD9-55AB-E2102046EF28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2D8B59D-4D6B-6ED1-9F54-CE2D31BA7C82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A0A2C91-C816-24CD-2C85-B124D96DC2A6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468EE19-150F-93EE-390D-6271A12D730D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10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013797E-5323-5287-A3EF-A6DBDA255C8E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9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5F5559E-E8C7-130D-7CD1-59E172C3030E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8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37D472D-6279-9728-97BA-D5EA063DE705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7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9F5136-FBA8-C827-13C4-30BEE4679A34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6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1F17DF4-4076-7EE6-3E7B-C5E9E68DDE73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B489D13-78E1-7B35-01EB-AA1FFDF7D002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F75854E-2088-ED7B-07B8-0AF647838505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7878412-484B-05D3-FE29-08002995CD51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E9293C4-8096-16BB-C6A0-E2967C539BF7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BCA9F8D-6558-A233-D525-429DEE27ECEA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Hết giờ</a:t>
            </a:r>
            <a:endParaRPr lang="vi-VN" sz="3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pic>
        <p:nvPicPr>
          <p:cNvPr id="4" name="Picture 3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05947D7F-2D30-BE2A-8825-935E34E6A78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0" r="-1" b="53023"/>
          <a:stretch/>
        </p:blipFill>
        <p:spPr>
          <a:xfrm>
            <a:off x="10513968" y="10002"/>
            <a:ext cx="1678032" cy="1973261"/>
          </a:xfrm>
          <a:prstGeom prst="rect">
            <a:avLst/>
          </a:prstGeom>
        </p:spPr>
      </p:pic>
      <p:pic>
        <p:nvPicPr>
          <p:cNvPr id="5" name="Picture 4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42665FE5-F498-E356-E667-5593C24022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1" r="23459" b="53023"/>
          <a:stretch/>
        </p:blipFill>
        <p:spPr>
          <a:xfrm>
            <a:off x="-123433" y="10002"/>
            <a:ext cx="2544182" cy="1973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95B7BA-CFDC-04F2-9FC5-157BC3BBED3A}"/>
              </a:ext>
            </a:extLst>
          </p:cNvPr>
          <p:cNvSpPr txBox="1"/>
          <p:nvPr/>
        </p:nvSpPr>
        <p:spPr>
          <a:xfrm>
            <a:off x="1010654" y="800985"/>
            <a:ext cx="114059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en-US" sz="320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Times New Roman" panose="02020603050405020304" pitchFamily="18" charset="0"/>
              </a:rPr>
              <a:t>Sự vật nào được nhân hóa trong câu thơ sau?</a:t>
            </a:r>
            <a:endParaRPr lang="vi-VN" sz="3200">
              <a:solidFill>
                <a:schemeClr val="accent6">
                  <a:lumMod val="75000"/>
                </a:schemeClr>
              </a:solidFill>
              <a:effectLst/>
              <a:highlight>
                <a:srgbClr val="FFFFFF"/>
              </a:highlight>
              <a:latin typeface="#9Slide03 Encode SeEx Black" panose="00000A05000000000000" pitchFamily="2" charset="0"/>
              <a:ea typeface="Times New Roman" panose="02020603050405020304" pitchFamily="18" charset="0"/>
            </a:endParaRPr>
          </a:p>
          <a:p>
            <a:pPr algn="ctr"/>
            <a:r>
              <a:rPr lang="en-US" sz="3200" i="1">
                <a:solidFill>
                  <a:srgbClr val="CC0066"/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Times New Roman" panose="02020603050405020304" pitchFamily="18" charset="0"/>
              </a:rPr>
              <a:t>“Những chị lúa phất phơ bím tóc</a:t>
            </a:r>
            <a:br>
              <a:rPr lang="en-US" sz="3200" i="1">
                <a:solidFill>
                  <a:srgbClr val="CC0066"/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Times New Roman" panose="02020603050405020304" pitchFamily="18" charset="0"/>
              </a:rPr>
            </a:br>
            <a:r>
              <a:rPr lang="en-US" sz="3200" i="1">
                <a:solidFill>
                  <a:srgbClr val="CC0066"/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Times New Roman" panose="02020603050405020304" pitchFamily="18" charset="0"/>
              </a:rPr>
              <a:t>Những cậu tre bá vai nhau đứng học”</a:t>
            </a:r>
            <a:endParaRPr lang="vi-VN" sz="3200" i="1">
              <a:solidFill>
                <a:srgbClr val="CC0066"/>
              </a:solidFill>
              <a:effectLst/>
              <a:highlight>
                <a:srgbClr val="FFFFFF"/>
              </a:highlight>
              <a:latin typeface="#9Slide03 Encode SeEx Black" panose="00000A05000000000000" pitchFamily="2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A green bamboo plant with leaves&#10;&#10;Description automatically generated">
            <a:extLst>
              <a:ext uri="{FF2B5EF4-FFF2-40B4-BE49-F238E27FC236}">
                <a16:creationId xmlns:a16="http://schemas.microsoft.com/office/drawing/2014/main" id="{89C1F3B7-40DE-BD7B-31EC-F0B2E8DFC8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2"/>
          <a:stretch/>
        </p:blipFill>
        <p:spPr>
          <a:xfrm>
            <a:off x="319145" y="3620768"/>
            <a:ext cx="3525418" cy="32272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DB9EDD-0E04-6A72-AE8F-961359B8F329}"/>
              </a:ext>
            </a:extLst>
          </p:cNvPr>
          <p:cNvSpPr txBox="1"/>
          <p:nvPr/>
        </p:nvSpPr>
        <p:spPr>
          <a:xfrm>
            <a:off x="5318843" y="5793648"/>
            <a:ext cx="63847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Times New Roman" panose="02020603050405020304" pitchFamily="18" charset="0"/>
              </a:rPr>
              <a:t>C. bím tóc</a:t>
            </a:r>
            <a:endParaRPr lang="vi-VN" sz="3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61FCFD-D824-4988-40AD-A216FA8863AF}"/>
              </a:ext>
            </a:extLst>
          </p:cNvPr>
          <p:cNvSpPr txBox="1"/>
          <p:nvPr/>
        </p:nvSpPr>
        <p:spPr>
          <a:xfrm>
            <a:off x="5318843" y="4805438"/>
            <a:ext cx="63847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Times New Roman" panose="02020603050405020304" pitchFamily="18" charset="0"/>
              </a:rPr>
              <a:t>B. lúa – tre</a:t>
            </a:r>
            <a:endParaRPr lang="vi-VN" sz="36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42C9FD-EA4C-796F-5AA4-57057A4B202B}"/>
              </a:ext>
            </a:extLst>
          </p:cNvPr>
          <p:cNvSpPr txBox="1"/>
          <p:nvPr/>
        </p:nvSpPr>
        <p:spPr>
          <a:xfrm>
            <a:off x="5318843" y="4795009"/>
            <a:ext cx="34140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CC0066"/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Times New Roman" panose="02020603050405020304" pitchFamily="18" charset="0"/>
              </a:rPr>
              <a:t>B. lúa – tre</a:t>
            </a:r>
            <a:endParaRPr lang="vi-VN" sz="360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4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7" grpId="0"/>
      <p:bldP spid="11" grpId="0"/>
      <p:bldP spid="13" grpId="0"/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C43D41B-6F70-5489-ADCC-7FAFE69347C1}"/>
              </a:ext>
            </a:extLst>
          </p:cNvPr>
          <p:cNvSpPr txBox="1"/>
          <p:nvPr/>
        </p:nvSpPr>
        <p:spPr>
          <a:xfrm>
            <a:off x="1458108" y="1871144"/>
            <a:ext cx="828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n w="3175"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#9Slide04 Alfa Slab One" panose="00000500000000000000" pitchFamily="2" charset="0"/>
              </a:rPr>
              <a:t>Mỗi đội trả lời liên tiếp 20 câu hỏi </a:t>
            </a:r>
            <a:endParaRPr lang="vi-VN" sz="3200">
              <a:ln w="3175"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#9Slide04 Alfa Slab One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5FAF2E-40BA-DA38-A3E9-7F470D31A3E4}"/>
              </a:ext>
            </a:extLst>
          </p:cNvPr>
          <p:cNvSpPr txBox="1"/>
          <p:nvPr/>
        </p:nvSpPr>
        <p:spPr>
          <a:xfrm>
            <a:off x="1532908" y="2947035"/>
            <a:ext cx="10333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n w="317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#9Slide04 Alfa Slab One" panose="00000500000000000000" pitchFamily="2" charset="0"/>
              </a:rPr>
              <a:t>Mỗi câu hỏi suy nghĩ trong 15 giây và ghi </a:t>
            </a:r>
          </a:p>
          <a:p>
            <a:r>
              <a:rPr lang="en-US" sz="3200">
                <a:ln w="3175"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#9Slide04 Alfa Slab One" panose="00000500000000000000" pitchFamily="2" charset="0"/>
              </a:rPr>
              <a:t>câu trả lời vào bảng </a:t>
            </a:r>
            <a:endParaRPr lang="vi-VN" sz="3200">
              <a:ln w="3175"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#9Slide04 Alfa Slab One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DE164D-8F53-30A3-4EF3-8EC1F86001E6}"/>
              </a:ext>
            </a:extLst>
          </p:cNvPr>
          <p:cNvSpPr txBox="1"/>
          <p:nvPr/>
        </p:nvSpPr>
        <p:spPr>
          <a:xfrm>
            <a:off x="1532908" y="4311125"/>
            <a:ext cx="9857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n w="317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#9Slide04 Alfa Slab One" panose="00000500000000000000" pitchFamily="2" charset="0"/>
              </a:rPr>
              <a:t>Kết quả của các đội sẽ được Ban giám khảo theo dõi, ghi lại và tổng hợp</a:t>
            </a:r>
            <a:endParaRPr lang="vi-VN" sz="3200">
              <a:ln w="3175">
                <a:solidFill>
                  <a:sysClr val="windowText" lastClr="000000"/>
                </a:solidFill>
              </a:ln>
              <a:solidFill>
                <a:srgbClr val="FFC000"/>
              </a:solidFill>
              <a:latin typeface="#9Slide04 Alfa Slab One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4BBA08-869E-A7F6-D2A8-1913910F203A}"/>
              </a:ext>
            </a:extLst>
          </p:cNvPr>
          <p:cNvSpPr txBox="1"/>
          <p:nvPr/>
        </p:nvSpPr>
        <p:spPr>
          <a:xfrm>
            <a:off x="1532908" y="5858026"/>
            <a:ext cx="828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n w="3175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#9Slide04 Alfa Slab One" panose="00000500000000000000" pitchFamily="2" charset="0"/>
              </a:rPr>
              <a:t>Mỗi câu trả lời đúng được 5 điểm</a:t>
            </a:r>
            <a:endParaRPr lang="vi-VN" sz="3200">
              <a:ln w="3175"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#9Slide04 Alfa Slab One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BEC272-4938-F4C8-A910-F533E2CDED19}"/>
              </a:ext>
            </a:extLst>
          </p:cNvPr>
          <p:cNvSpPr txBox="1"/>
          <p:nvPr/>
        </p:nvSpPr>
        <p:spPr>
          <a:xfrm>
            <a:off x="2546880" y="229667"/>
            <a:ext cx="7500887" cy="120032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ln w="38100">
                  <a:solidFill>
                    <a:schemeClr val="tx1"/>
                  </a:solidFill>
                  <a:prstDash val="solid"/>
                </a:ln>
                <a:solidFill>
                  <a:srgbClr val="CC0066"/>
                </a:solidFill>
                <a:latin typeface="SVN-Poky's" panose="020B0606040200020203" pitchFamily="34" charset="0"/>
              </a:rPr>
              <a:t>Thể</a:t>
            </a:r>
            <a:r>
              <a:rPr lang="en-US" sz="720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SVN-Poky's" panose="020B0606040200020203" pitchFamily="34" charset="0"/>
              </a:rPr>
              <a:t> </a:t>
            </a:r>
            <a:r>
              <a:rPr lang="en-US" sz="720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SVN-Poky's" panose="020B0606040200020203" pitchFamily="34" charset="0"/>
              </a:rPr>
              <a:t>lệ</a:t>
            </a:r>
            <a:r>
              <a:rPr lang="en-US" sz="720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SVN-Poky's" panose="020B0606040200020203" pitchFamily="34" charset="0"/>
              </a:rPr>
              <a:t> </a:t>
            </a:r>
            <a:r>
              <a:rPr lang="en-US" sz="7200">
                <a:ln w="381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SVN-Poky's" panose="020B0606040200020203" pitchFamily="34" charset="0"/>
              </a:rPr>
              <a:t>cuộc</a:t>
            </a:r>
            <a:r>
              <a:rPr lang="en-US" sz="7200">
                <a:ln w="381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SVN-Poky's" panose="020B0606040200020203" pitchFamily="34" charset="0"/>
              </a:rPr>
              <a:t> thi</a:t>
            </a:r>
            <a:endParaRPr lang="vi-VN" sz="7200">
              <a:ln w="381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#9Slide03 Montserrat Black" panose="00000A00000000000000" pitchFamily="2" charset="0"/>
            </a:endParaRPr>
          </a:p>
        </p:txBody>
      </p:sp>
      <p:pic>
        <p:nvPicPr>
          <p:cNvPr id="3" name="Picture 2" descr="A cartoon of a child wearing a graduation gown and a stack of books&#10;&#10;Description automatically generated">
            <a:extLst>
              <a:ext uri="{FF2B5EF4-FFF2-40B4-BE49-F238E27FC236}">
                <a16:creationId xmlns:a16="http://schemas.microsoft.com/office/drawing/2014/main" id="{BC0352A7-009A-2073-E5B7-FCFE4D1DFC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86" b="6146"/>
          <a:stretch/>
        </p:blipFill>
        <p:spPr>
          <a:xfrm>
            <a:off x="9877433" y="4842908"/>
            <a:ext cx="2225844" cy="2015092"/>
          </a:xfrm>
          <a:prstGeom prst="rect">
            <a:avLst/>
          </a:prstGeom>
        </p:spPr>
      </p:pic>
      <p:pic>
        <p:nvPicPr>
          <p:cNvPr id="26" name="Picture 25" descr="Cartoon characters of a book and a square&#10;&#10;Description automatically generated">
            <a:extLst>
              <a:ext uri="{FF2B5EF4-FFF2-40B4-BE49-F238E27FC236}">
                <a16:creationId xmlns:a16="http://schemas.microsoft.com/office/drawing/2014/main" id="{EDE3F8F2-6C9C-1D6E-3CCF-863FBA733A5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71" t="14271" r="5133"/>
          <a:stretch/>
        </p:blipFill>
        <p:spPr>
          <a:xfrm rot="1199182">
            <a:off x="9825160" y="268403"/>
            <a:ext cx="2103278" cy="2149059"/>
          </a:xfrm>
          <a:prstGeom prst="rect">
            <a:avLst/>
          </a:prstGeom>
        </p:spPr>
      </p:pic>
      <p:pic>
        <p:nvPicPr>
          <p:cNvPr id="4" name="Picture 3" descr="A group of numbers on a black background&#10;&#10;Description automatically generated">
            <a:extLst>
              <a:ext uri="{FF2B5EF4-FFF2-40B4-BE49-F238E27FC236}">
                <a16:creationId xmlns:a16="http://schemas.microsoft.com/office/drawing/2014/main" id="{937439CD-00A3-618A-5E6F-1FDC558A5C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8" t="14752" r="33280" b="43024"/>
          <a:stretch/>
        </p:blipFill>
        <p:spPr>
          <a:xfrm>
            <a:off x="682714" y="5642482"/>
            <a:ext cx="793750" cy="965201"/>
          </a:xfrm>
          <a:prstGeom prst="rect">
            <a:avLst/>
          </a:prstGeom>
        </p:spPr>
      </p:pic>
      <p:pic>
        <p:nvPicPr>
          <p:cNvPr id="5" name="Picture 4" descr="A group of numbers on a black background&#10;&#10;Description automatically generated">
            <a:extLst>
              <a:ext uri="{FF2B5EF4-FFF2-40B4-BE49-F238E27FC236}">
                <a16:creationId xmlns:a16="http://schemas.microsoft.com/office/drawing/2014/main" id="{AF5E25A8-6DF1-7C90-C9E5-169AB4C801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0" t="23618" r="13054" b="35884"/>
          <a:stretch/>
        </p:blipFill>
        <p:spPr>
          <a:xfrm>
            <a:off x="616038" y="4386868"/>
            <a:ext cx="685801" cy="925732"/>
          </a:xfrm>
          <a:prstGeom prst="rect">
            <a:avLst/>
          </a:prstGeom>
        </p:spPr>
      </p:pic>
      <p:pic>
        <p:nvPicPr>
          <p:cNvPr id="6" name="Picture 5" descr="A group of numbers on a black background&#10;&#10;Description automatically generated">
            <a:extLst>
              <a:ext uri="{FF2B5EF4-FFF2-40B4-BE49-F238E27FC236}">
                <a16:creationId xmlns:a16="http://schemas.microsoft.com/office/drawing/2014/main" id="{EF454B97-7B9D-204F-0DD9-9975644CBB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6" t="46141" r="54484" b="10801"/>
          <a:stretch/>
        </p:blipFill>
        <p:spPr>
          <a:xfrm>
            <a:off x="682714" y="2947035"/>
            <a:ext cx="730250" cy="984250"/>
          </a:xfrm>
          <a:prstGeom prst="rect">
            <a:avLst/>
          </a:prstGeom>
        </p:spPr>
      </p:pic>
      <p:pic>
        <p:nvPicPr>
          <p:cNvPr id="7" name="Picture 6" descr="A group of numbers on a black background&#10;&#10;Description automatically generated">
            <a:extLst>
              <a:ext uri="{FF2B5EF4-FFF2-40B4-BE49-F238E27FC236}">
                <a16:creationId xmlns:a16="http://schemas.microsoft.com/office/drawing/2014/main" id="{C7788D69-903F-11EF-4000-19B97CB2DA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" t="19710" r="79720" b="37232"/>
          <a:stretch/>
        </p:blipFill>
        <p:spPr>
          <a:xfrm>
            <a:off x="682714" y="1671406"/>
            <a:ext cx="552450" cy="984250"/>
          </a:xfrm>
          <a:prstGeom prst="rect">
            <a:avLst/>
          </a:prstGeom>
        </p:spPr>
      </p:pic>
      <p:pic>
        <p:nvPicPr>
          <p:cNvPr id="17" name="Picture 16" descr="A group of kids flying on a book&#10;&#10;Description automatically generated">
            <a:extLst>
              <a:ext uri="{FF2B5EF4-FFF2-40B4-BE49-F238E27FC236}">
                <a16:creationId xmlns:a16="http://schemas.microsoft.com/office/drawing/2014/main" id="{BD7635B7-878B-AC91-F5B7-0BE6CAC4DD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04" b="18922"/>
          <a:stretch/>
        </p:blipFill>
        <p:spPr>
          <a:xfrm rot="559786">
            <a:off x="258684" y="-85904"/>
            <a:ext cx="1952958" cy="16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0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D876C7-F06E-0FED-AB92-55C16977DB82}"/>
              </a:ext>
            </a:extLst>
          </p:cNvPr>
          <p:cNvSpPr txBox="1"/>
          <p:nvPr/>
        </p:nvSpPr>
        <p:spPr>
          <a:xfrm>
            <a:off x="552623" y="1650404"/>
            <a:ext cx="11086751" cy="1977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4400" b="1">
                <a:solidFill>
                  <a:schemeClr val="accent6">
                    <a:lumMod val="75000"/>
                  </a:schemeClr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 17: </a:t>
            </a:r>
            <a:r>
              <a:rPr lang="en-US" sz="4400">
                <a:solidFill>
                  <a:schemeClr val="accent6">
                    <a:lumMod val="75000"/>
                  </a:schemeClr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Trung bình cộng của các số : </a:t>
            </a:r>
            <a:r>
              <a:rPr lang="en-US" sz="4400" i="1">
                <a:solidFill>
                  <a:srgbClr val="CC0066"/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4 ; 6 ; 8 ; 10 ; 12   </a:t>
            </a:r>
            <a:r>
              <a:rPr lang="en-US" sz="4400">
                <a:solidFill>
                  <a:schemeClr val="accent6">
                    <a:lumMod val="75000"/>
                  </a:schemeClr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 ?</a:t>
            </a:r>
            <a:endParaRPr lang="vi-VN" sz="4400">
              <a:solidFill>
                <a:schemeClr val="accent6">
                  <a:lumMod val="75000"/>
                </a:schemeClr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48CB0D-8932-FD21-0F1E-F7DBED09419C}"/>
              </a:ext>
            </a:extLst>
          </p:cNvPr>
          <p:cNvSpPr txBox="1"/>
          <p:nvPr/>
        </p:nvSpPr>
        <p:spPr>
          <a:xfrm>
            <a:off x="3047113" y="423253"/>
            <a:ext cx="6097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tabLst>
                <a:tab pos="457200" algn="l"/>
              </a:tabLst>
            </a:pPr>
            <a:r>
              <a:rPr lang="nl-NL" sz="6000" b="1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sz="6000" b="1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nl-NL" sz="6000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" name="tên" descr="A blue and yellow alarm clock&#10;&#10;Description automatically generated">
            <a:extLst>
              <a:ext uri="{FF2B5EF4-FFF2-40B4-BE49-F238E27FC236}">
                <a16:creationId xmlns:a16="http://schemas.microsoft.com/office/drawing/2014/main" id="{4BFD9EE9-E955-F1F4-6527-B7106E847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172" y="4706477"/>
            <a:ext cx="1984828" cy="215152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A74A2F38-3FF1-F534-F48A-396A7C9A6945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31179C6-D8C2-AC8B-3551-05053550E2C0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0E1402A-44AF-757E-E44B-8B3BDB411E08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AFFA6F1-F143-34F7-7A42-D9E64F31705C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298124-830D-601D-388D-A9C880B1B63C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51E6EB5-5AA4-0524-00BB-84325F52B187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10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BEFBF7E-2B3B-97E5-2E10-8F900E0EE8D0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9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861C078-117D-6165-1378-8AD4E8A63448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8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61C104A-644D-EF76-FEF3-5A902FC4CEFD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7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E007A05-6EF0-4EBF-ADED-6D8BA0B24F65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6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92A7F0B-41AA-7835-C573-DB5A2AB45F3A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F9F18A3-F0E5-A347-E3A0-CBB44FAE341C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9A78A3A-7400-17E6-DBE1-BB485F623618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F474566-6340-806B-07F8-55DE7EC6B1D1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08DA0C7-5C90-8409-0DA0-5CFA2E9C16F6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50D22D7-925B-D680-B075-97F1B230DB2A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Hết giờ</a:t>
            </a:r>
            <a:endParaRPr lang="vi-VN" sz="3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pic>
        <p:nvPicPr>
          <p:cNvPr id="4" name="Picture 3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1D52506A-37AB-9327-E2BB-3FADF74EDA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0" r="-1" b="53023"/>
          <a:stretch/>
        </p:blipFill>
        <p:spPr>
          <a:xfrm>
            <a:off x="10513968" y="10002"/>
            <a:ext cx="1678032" cy="1973261"/>
          </a:xfrm>
          <a:prstGeom prst="rect">
            <a:avLst/>
          </a:prstGeom>
        </p:spPr>
      </p:pic>
      <p:pic>
        <p:nvPicPr>
          <p:cNvPr id="5" name="Picture 4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28C4875E-E331-B01F-A3B5-57EB882F84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1" r="23459" b="53023"/>
          <a:stretch/>
        </p:blipFill>
        <p:spPr>
          <a:xfrm>
            <a:off x="-123433" y="10002"/>
            <a:ext cx="2544182" cy="1973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5C0744-4522-9CFF-7272-5EA72BACC2B7}"/>
              </a:ext>
            </a:extLst>
          </p:cNvPr>
          <p:cNvSpPr txBox="1"/>
          <p:nvPr/>
        </p:nvSpPr>
        <p:spPr>
          <a:xfrm>
            <a:off x="5063481" y="4432169"/>
            <a:ext cx="4299283" cy="1159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5400">
                <a:solidFill>
                  <a:srgbClr val="002060"/>
                </a:solidFill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Đáp </a:t>
            </a:r>
            <a:r>
              <a:rPr lang="en-US" sz="5400">
                <a:solidFill>
                  <a:srgbClr val="002060"/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án: 8</a:t>
            </a:r>
            <a:endParaRPr lang="vi-VN" sz="5400">
              <a:solidFill>
                <a:srgbClr val="002060"/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cartoon of kids flying in a book&#10;&#10;Description automatically generated">
            <a:extLst>
              <a:ext uri="{FF2B5EF4-FFF2-40B4-BE49-F238E27FC236}">
                <a16:creationId xmlns:a16="http://schemas.microsoft.com/office/drawing/2014/main" id="{5F479526-6EA6-6DEF-6B14-FBE79C8FFD5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58" b="19766"/>
          <a:stretch/>
        </p:blipFill>
        <p:spPr>
          <a:xfrm>
            <a:off x="319145" y="3588628"/>
            <a:ext cx="3899929" cy="28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4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DA6197-6855-750D-606B-AB0A96698FCE}"/>
              </a:ext>
            </a:extLst>
          </p:cNvPr>
          <p:cNvSpPr txBox="1"/>
          <p:nvPr/>
        </p:nvSpPr>
        <p:spPr>
          <a:xfrm>
            <a:off x="976516" y="1983263"/>
            <a:ext cx="11808645" cy="1879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>
                <a:solidFill>
                  <a:schemeClr val="accent6">
                    <a:lumMod val="75000"/>
                  </a:schemeClr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Điền số thích hợp vào chỗ chấm: </a:t>
            </a:r>
            <a:endParaRPr lang="vi-VN" sz="2400">
              <a:solidFill>
                <a:schemeClr val="accent6">
                  <a:lumMod val="75000"/>
                </a:schemeClr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>
                <a:solidFill>
                  <a:srgbClr val="CC0066"/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 bảng đơn vị đo độ dài (hoặc bảng đơn vị đo khối lượng)</a:t>
            </a:r>
            <a:endParaRPr lang="vi-VN" sz="2400">
              <a:solidFill>
                <a:srgbClr val="CC0066"/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2400">
                <a:solidFill>
                  <a:srgbClr val="CC0066"/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Đơn vị lớn gấp … lần đơn vị bé hơn liền kề.</a:t>
            </a:r>
            <a:endParaRPr lang="vi-VN" sz="2400">
              <a:solidFill>
                <a:srgbClr val="CC0066"/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8DE071-0C6E-9DD8-F528-4AC22EE6A86B}"/>
              </a:ext>
            </a:extLst>
          </p:cNvPr>
          <p:cNvSpPr txBox="1"/>
          <p:nvPr/>
        </p:nvSpPr>
        <p:spPr>
          <a:xfrm>
            <a:off x="3047114" y="488801"/>
            <a:ext cx="6097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tabLst>
                <a:tab pos="457200" algn="l"/>
              </a:tabLst>
            </a:pPr>
            <a:r>
              <a:rPr lang="nl-NL" sz="6000" b="1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sz="6000" b="1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nl-NL" sz="6000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tên" descr="A blue and yellow alarm clock&#10;&#10;Description automatically generated">
            <a:extLst>
              <a:ext uri="{FF2B5EF4-FFF2-40B4-BE49-F238E27FC236}">
                <a16:creationId xmlns:a16="http://schemas.microsoft.com/office/drawing/2014/main" id="{70EF7C4B-2DA6-203D-C18E-EB4C55136C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172" y="4706477"/>
            <a:ext cx="1984828" cy="215152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335A7B8-633A-EE14-F93A-9BDE7397C634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45C35F1-08EA-732F-9177-1FCB970D5D94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A0B922E-6C30-3C17-38D8-75F8607C1E15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EC33478-AC55-810A-5FE1-E6E03C77409D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71AD23C-AAB4-6C10-9AE0-B79B6E64B933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3052617-1D14-4E7A-987F-8D587561BC7F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10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C3D13E5-0D1D-39D0-0D52-07EC92A53AEC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9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5A7A80-7BFF-63DE-1429-5721AAAE2512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8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454408-BAB1-80FC-D285-A5F4F655E8A3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7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0FD3511-1442-BA9B-6F7D-CD0BC4361247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6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B701107-B14A-4834-AAC0-F1D0C57F0E7D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33BCB42-197B-4EF7-9FD4-3FBFA4C359AB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F507122-CD57-B494-CDED-468FF54D9D42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84AC9A4-D98A-53E3-2E23-8A36BD7ECFA1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CDE2E29-678E-E70B-93C0-56DA9D936AEF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E8B0C58-CBC1-F08A-0238-A803E904D74A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Hết giờ</a:t>
            </a:r>
            <a:endParaRPr lang="vi-VN" sz="3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pic>
        <p:nvPicPr>
          <p:cNvPr id="6" name="Picture 5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78B073FF-E643-E3AC-6995-B03CD97CC92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0" r="-1" b="53023"/>
          <a:stretch/>
        </p:blipFill>
        <p:spPr>
          <a:xfrm>
            <a:off x="10513968" y="10002"/>
            <a:ext cx="1678032" cy="1973261"/>
          </a:xfrm>
          <a:prstGeom prst="rect">
            <a:avLst/>
          </a:prstGeom>
        </p:spPr>
      </p:pic>
      <p:pic>
        <p:nvPicPr>
          <p:cNvPr id="7" name="Picture 6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4F280B22-1B2D-3FD0-6CD0-DA2D7B9331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1" r="23459" b="53023"/>
          <a:stretch/>
        </p:blipFill>
        <p:spPr>
          <a:xfrm>
            <a:off x="-123433" y="10002"/>
            <a:ext cx="2544182" cy="19732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B24F97-5871-F7CC-D102-3CEF62A439F6}"/>
              </a:ext>
            </a:extLst>
          </p:cNvPr>
          <p:cNvSpPr txBox="1"/>
          <p:nvPr/>
        </p:nvSpPr>
        <p:spPr>
          <a:xfrm>
            <a:off x="5165302" y="4203155"/>
            <a:ext cx="4361517" cy="1159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 sz="5400">
                <a:solidFill>
                  <a:srgbClr val="002060"/>
                </a:solidFill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Đáp </a:t>
            </a:r>
            <a:r>
              <a:rPr lang="en-US" sz="5400">
                <a:solidFill>
                  <a:srgbClr val="002060"/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án: 10</a:t>
            </a:r>
            <a:endParaRPr lang="vi-VN" sz="4000">
              <a:solidFill>
                <a:srgbClr val="002060"/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cartoon bee reading a book next to a tree&#10;&#10;Description automatically generated">
            <a:extLst>
              <a:ext uri="{FF2B5EF4-FFF2-40B4-BE49-F238E27FC236}">
                <a16:creationId xmlns:a16="http://schemas.microsoft.com/office/drawing/2014/main" id="{3272F5C0-92A5-E393-A5E2-39CB698352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" r="60250" b="15322"/>
          <a:stretch/>
        </p:blipFill>
        <p:spPr>
          <a:xfrm>
            <a:off x="976516" y="3857879"/>
            <a:ext cx="2262911" cy="290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48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9" grpId="0"/>
      <p:bldP spid="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5AB29BDC-BAC9-14DB-43B7-3B938665D7C5}"/>
              </a:ext>
            </a:extLst>
          </p:cNvPr>
          <p:cNvSpPr txBox="1"/>
          <p:nvPr/>
        </p:nvSpPr>
        <p:spPr>
          <a:xfrm>
            <a:off x="3231326" y="571475"/>
            <a:ext cx="6097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tabLst>
                <a:tab pos="457200" algn="l"/>
              </a:tabLst>
            </a:pPr>
            <a:r>
              <a:rPr lang="nl-NL" sz="6000" b="1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sz="6000" b="1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nl-NL" sz="6000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tên" descr="A blue and yellow alarm clock&#10;&#10;Description automatically generated">
            <a:extLst>
              <a:ext uri="{FF2B5EF4-FFF2-40B4-BE49-F238E27FC236}">
                <a16:creationId xmlns:a16="http://schemas.microsoft.com/office/drawing/2014/main" id="{76D7617B-CF4E-AFE4-883F-E855248A0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172" y="4706477"/>
            <a:ext cx="1984828" cy="215152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4D253307-4BD0-B51D-36DF-6E8DCE8348D0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A25CD00-85C1-CF4D-9707-C82FA8E3B2D9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49A8D8D-0E19-7C15-9BC0-2ED9D7A1D7B8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92112D3-D451-E483-1001-8A9AA433D0A5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67E6A90-3A42-7F58-E4EE-D00A3CF223B1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10E05C6-3ED4-1647-659B-73DDDEAC1752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10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7998AEC-0D6B-403F-0E1F-6C8F153B09DE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9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9D20BB0-1948-8C82-3208-3559B3AE5EC0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8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BEB8897-8112-9AFC-3351-DD85841A9569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7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8B389D2-75E4-FA45-00AD-BEFE90DE0C1E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6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E456CC8-16CB-CBB7-42F6-6742267A94F9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2C66DD4-262A-E0E5-2B1F-6C603DD248AB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D350888-A780-85E8-17F7-1AC53814F7BB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51204FC-0A9C-8934-E096-2AC6DA657909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830AF85-D799-0ADD-072F-9EDF459D15E6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AFC72A7-2154-94BD-4E64-CE13C04A1C21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Hết giờ</a:t>
            </a:r>
            <a:endParaRPr lang="vi-VN" sz="3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97BA10D-8182-D15D-54DA-E07657210500}"/>
              </a:ext>
            </a:extLst>
          </p:cNvPr>
          <p:cNvGrpSpPr/>
          <p:nvPr/>
        </p:nvGrpSpPr>
        <p:grpSpPr>
          <a:xfrm>
            <a:off x="1215054" y="4244140"/>
            <a:ext cx="8322066" cy="924674"/>
            <a:chOff x="1407560" y="2681555"/>
            <a:chExt cx="8322066" cy="92467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1A2BD33-663E-26EF-C89C-EC62D4F83D1A}"/>
                </a:ext>
              </a:extLst>
            </p:cNvPr>
            <p:cNvSpPr/>
            <p:nvPr/>
          </p:nvSpPr>
          <p:spPr>
            <a:xfrm>
              <a:off x="1407560" y="2681555"/>
              <a:ext cx="924674" cy="92467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</a:rPr>
                <a:t>T</a:t>
              </a:r>
              <a:endParaRPr lang="vi-VN" sz="4800" b="1">
                <a:solidFill>
                  <a:srgbClr val="FF0000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331E17C-D943-D860-22A0-A7CC2AB2FD78}"/>
                </a:ext>
              </a:extLst>
            </p:cNvPr>
            <p:cNvSpPr/>
            <p:nvPr/>
          </p:nvSpPr>
          <p:spPr>
            <a:xfrm>
              <a:off x="2332234" y="2681555"/>
              <a:ext cx="924674" cy="92467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</a:rPr>
                <a:t>H</a:t>
              </a:r>
              <a:endParaRPr lang="vi-VN" sz="4800" b="1">
                <a:solidFill>
                  <a:srgbClr val="FF0000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B5BCC8-C94C-AB7C-DC9A-B1607A3AE8BF}"/>
                </a:ext>
              </a:extLst>
            </p:cNvPr>
            <p:cNvSpPr/>
            <p:nvPr/>
          </p:nvSpPr>
          <p:spPr>
            <a:xfrm>
              <a:off x="3256908" y="2681555"/>
              <a:ext cx="924674" cy="92467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</a:rPr>
                <a:t>Ố</a:t>
              </a:r>
              <a:endParaRPr lang="vi-VN" sz="4800" b="1">
                <a:solidFill>
                  <a:srgbClr val="FF000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60C726C-2192-295C-30C7-CB300DC5832D}"/>
                </a:ext>
              </a:extLst>
            </p:cNvPr>
            <p:cNvSpPr/>
            <p:nvPr/>
          </p:nvSpPr>
          <p:spPr>
            <a:xfrm>
              <a:off x="4181582" y="2681555"/>
              <a:ext cx="924674" cy="92467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</a:rPr>
                <a:t>N</a:t>
              </a:r>
              <a:endParaRPr lang="vi-VN" sz="4800" b="1">
                <a:solidFill>
                  <a:srgbClr val="FF0000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A11E7DC-C522-9F3D-BCE6-95E8ADECEC92}"/>
                </a:ext>
              </a:extLst>
            </p:cNvPr>
            <p:cNvSpPr/>
            <p:nvPr/>
          </p:nvSpPr>
          <p:spPr>
            <a:xfrm>
              <a:off x="5106256" y="2681555"/>
              <a:ext cx="924674" cy="92467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</a:rPr>
                <a:t>G</a:t>
              </a:r>
              <a:endParaRPr lang="vi-VN" sz="4800" b="1">
                <a:solidFill>
                  <a:srgbClr val="FF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1DBEAB5-6885-D010-D5AE-8E5B55F425F9}"/>
                </a:ext>
              </a:extLst>
            </p:cNvPr>
            <p:cNvSpPr/>
            <p:nvPr/>
          </p:nvSpPr>
          <p:spPr>
            <a:xfrm>
              <a:off x="6030930" y="2681555"/>
              <a:ext cx="924674" cy="92467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</a:rPr>
                <a:t>N</a:t>
              </a:r>
              <a:endParaRPr lang="vi-VN" sz="4800" b="1">
                <a:solidFill>
                  <a:srgbClr val="FF0000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A69550-E4C9-4612-D224-DF7290C38B14}"/>
                </a:ext>
              </a:extLst>
            </p:cNvPr>
            <p:cNvSpPr/>
            <p:nvPr/>
          </p:nvSpPr>
          <p:spPr>
            <a:xfrm>
              <a:off x="6955604" y="2681555"/>
              <a:ext cx="924674" cy="92467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</a:rPr>
                <a:t>H</a:t>
              </a:r>
              <a:endParaRPr lang="vi-VN" sz="4800" b="1">
                <a:solidFill>
                  <a:srgbClr val="FF00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2D8EEF9-AEC5-E974-B02B-E069A6152F81}"/>
                </a:ext>
              </a:extLst>
            </p:cNvPr>
            <p:cNvSpPr/>
            <p:nvPr/>
          </p:nvSpPr>
          <p:spPr>
            <a:xfrm>
              <a:off x="7880278" y="2681555"/>
              <a:ext cx="924674" cy="92467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</a:rPr>
                <a:t>Ấ</a:t>
              </a:r>
              <a:endParaRPr lang="vi-VN" sz="4800" b="1">
                <a:solidFill>
                  <a:srgbClr val="FF00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D098D5-CB0F-5DCF-384A-4AC701245309}"/>
                </a:ext>
              </a:extLst>
            </p:cNvPr>
            <p:cNvSpPr/>
            <p:nvPr/>
          </p:nvSpPr>
          <p:spPr>
            <a:xfrm>
              <a:off x="8804952" y="2681555"/>
              <a:ext cx="924674" cy="92467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FF0000"/>
                  </a:solidFill>
                </a:rPr>
                <a:t>T</a:t>
              </a:r>
              <a:endParaRPr lang="vi-VN" sz="4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908CB33-F617-305C-D14E-1DC84AE82E90}"/>
              </a:ext>
            </a:extLst>
          </p:cNvPr>
          <p:cNvGrpSpPr/>
          <p:nvPr/>
        </p:nvGrpSpPr>
        <p:grpSpPr>
          <a:xfrm>
            <a:off x="1194505" y="4244140"/>
            <a:ext cx="8322066" cy="924674"/>
            <a:chOff x="1407560" y="3919196"/>
            <a:chExt cx="8322066" cy="9246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D4F886A-116E-81EF-43C4-4EC975A48E60}"/>
                </a:ext>
              </a:extLst>
            </p:cNvPr>
            <p:cNvSpPr/>
            <p:nvPr/>
          </p:nvSpPr>
          <p:spPr>
            <a:xfrm>
              <a:off x="1407560" y="3919196"/>
              <a:ext cx="924674" cy="92467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</a:rPr>
                <a:t>T</a:t>
              </a:r>
              <a:endParaRPr lang="vi-VN" sz="4800" b="1">
                <a:solidFill>
                  <a:srgbClr val="002060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191968D-9FC0-D30D-9EBF-DA792B3F93FB}"/>
                </a:ext>
              </a:extLst>
            </p:cNvPr>
            <p:cNvSpPr/>
            <p:nvPr/>
          </p:nvSpPr>
          <p:spPr>
            <a:xfrm>
              <a:off x="2332234" y="3919196"/>
              <a:ext cx="924674" cy="92467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</a:rPr>
                <a:t>H</a:t>
              </a:r>
              <a:endParaRPr lang="vi-VN" sz="4800" b="1">
                <a:solidFill>
                  <a:srgbClr val="002060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426F6E-1661-332E-B0AD-5E60C8442943}"/>
                </a:ext>
              </a:extLst>
            </p:cNvPr>
            <p:cNvSpPr/>
            <p:nvPr/>
          </p:nvSpPr>
          <p:spPr>
            <a:xfrm>
              <a:off x="3256908" y="3919196"/>
              <a:ext cx="924674" cy="92467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</a:rPr>
                <a:t>N</a:t>
              </a:r>
              <a:endParaRPr lang="vi-VN" sz="4800" b="1">
                <a:solidFill>
                  <a:srgbClr val="002060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A0E20C0-F115-8A43-E160-70C5297BF641}"/>
                </a:ext>
              </a:extLst>
            </p:cNvPr>
            <p:cNvSpPr/>
            <p:nvPr/>
          </p:nvSpPr>
          <p:spPr>
            <a:xfrm>
              <a:off x="4181582" y="3919196"/>
              <a:ext cx="924674" cy="92467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</a:rPr>
                <a:t>Ố</a:t>
              </a:r>
              <a:endParaRPr lang="vi-VN" sz="4800" b="1">
                <a:solidFill>
                  <a:srgbClr val="002060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BC2289D-AF83-8D8C-0B12-CF5378F7B56A}"/>
                </a:ext>
              </a:extLst>
            </p:cNvPr>
            <p:cNvSpPr/>
            <p:nvPr/>
          </p:nvSpPr>
          <p:spPr>
            <a:xfrm>
              <a:off x="5106256" y="3919196"/>
              <a:ext cx="924674" cy="92467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</a:rPr>
                <a:t>G</a:t>
              </a:r>
              <a:endParaRPr lang="vi-VN" sz="4800" b="1">
                <a:solidFill>
                  <a:srgbClr val="00206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2502EE6-1618-81EF-C1A6-85CB39761872}"/>
                </a:ext>
              </a:extLst>
            </p:cNvPr>
            <p:cNvSpPr/>
            <p:nvPr/>
          </p:nvSpPr>
          <p:spPr>
            <a:xfrm>
              <a:off x="6030930" y="3919196"/>
              <a:ext cx="924674" cy="92467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</a:rPr>
                <a:t>N</a:t>
              </a:r>
              <a:endParaRPr lang="vi-VN" sz="4800" b="1">
                <a:solidFill>
                  <a:srgbClr val="002060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7F9E396-A762-0614-CEDD-038F577C2028}"/>
                </a:ext>
              </a:extLst>
            </p:cNvPr>
            <p:cNvSpPr/>
            <p:nvPr/>
          </p:nvSpPr>
          <p:spPr>
            <a:xfrm>
              <a:off x="6955604" y="3919196"/>
              <a:ext cx="924674" cy="92467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</a:rPr>
                <a:t>Ấ</a:t>
              </a:r>
              <a:endParaRPr lang="vi-VN" sz="4800" b="1">
                <a:solidFill>
                  <a:srgbClr val="00206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D5DD53D-7594-0B93-4AF6-75A968B70605}"/>
                </a:ext>
              </a:extLst>
            </p:cNvPr>
            <p:cNvSpPr/>
            <p:nvPr/>
          </p:nvSpPr>
          <p:spPr>
            <a:xfrm>
              <a:off x="7880278" y="3919196"/>
              <a:ext cx="924674" cy="92467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</a:rPr>
                <a:t>H</a:t>
              </a:r>
              <a:endParaRPr lang="vi-VN" sz="4800" b="1">
                <a:solidFill>
                  <a:srgbClr val="002060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5FB6D03-470D-6131-638D-50D1AAFBA4BC}"/>
                </a:ext>
              </a:extLst>
            </p:cNvPr>
            <p:cNvSpPr/>
            <p:nvPr/>
          </p:nvSpPr>
          <p:spPr>
            <a:xfrm>
              <a:off x="8804952" y="3919196"/>
              <a:ext cx="924674" cy="92467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rgbClr val="002060"/>
                  </a:solidFill>
                </a:rPr>
                <a:t>T</a:t>
              </a:r>
              <a:endParaRPr lang="vi-VN" sz="4800" b="1">
                <a:solidFill>
                  <a:srgbClr val="002060"/>
                </a:solidFill>
              </a:endParaRPr>
            </a:p>
          </p:txBody>
        </p:sp>
      </p:grpSp>
      <p:pic>
        <p:nvPicPr>
          <p:cNvPr id="43" name="Picture 42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3350E1F3-9B65-96E1-B49B-1291220C14D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0" r="-1" b="53023"/>
          <a:stretch/>
        </p:blipFill>
        <p:spPr>
          <a:xfrm>
            <a:off x="10513968" y="10002"/>
            <a:ext cx="1678032" cy="1973261"/>
          </a:xfrm>
          <a:prstGeom prst="rect">
            <a:avLst/>
          </a:prstGeom>
        </p:spPr>
      </p:pic>
      <p:pic>
        <p:nvPicPr>
          <p:cNvPr id="44" name="Picture 43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54CE7CE5-AFAB-6742-A2F7-1C69E6DA42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1" r="23459" b="53023"/>
          <a:stretch/>
        </p:blipFill>
        <p:spPr>
          <a:xfrm>
            <a:off x="-123433" y="10002"/>
            <a:ext cx="2544182" cy="19732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7BE769-8093-9752-D977-078F12656CEA}"/>
              </a:ext>
            </a:extLst>
          </p:cNvPr>
          <p:cNvSpPr txBox="1"/>
          <p:nvPr/>
        </p:nvSpPr>
        <p:spPr>
          <a:xfrm>
            <a:off x="385010" y="2027379"/>
            <a:ext cx="1142197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>
                <a:solidFill>
                  <a:schemeClr val="accent6">
                    <a:lumMod val="75000"/>
                  </a:schemeClr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</a:rPr>
              <a:t>Xếp các chữ cái sau để tạo thành từ có nghĩa</a:t>
            </a:r>
            <a:endParaRPr lang="vi-VN" sz="4400">
              <a:solidFill>
                <a:schemeClr val="accent6">
                  <a:lumMod val="75000"/>
                </a:schemeClr>
              </a:solidFill>
              <a:latin typeface="#9Slide03 Encode SeEx Black" panose="00000A05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96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5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2BFDAF-0F0F-D393-0046-1C8FD77F751C}"/>
              </a:ext>
            </a:extLst>
          </p:cNvPr>
          <p:cNvSpPr txBox="1"/>
          <p:nvPr/>
        </p:nvSpPr>
        <p:spPr>
          <a:xfrm>
            <a:off x="960467" y="2207493"/>
            <a:ext cx="10271051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tabLst>
                <a:tab pos="457200" algn="l"/>
              </a:tabLst>
            </a:pPr>
            <a:r>
              <a:rPr lang="nl-NL" sz="4000">
                <a:solidFill>
                  <a:schemeClr val="accent6">
                    <a:lumMod val="75000"/>
                  </a:schemeClr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 dân Pháp nổ súng </a:t>
            </a:r>
          </a:p>
          <a:p>
            <a:pPr algn="ctr">
              <a:spcAft>
                <a:spcPts val="800"/>
              </a:spcAft>
              <a:tabLst>
                <a:tab pos="457200" algn="l"/>
              </a:tabLst>
            </a:pPr>
            <a:r>
              <a:rPr lang="nl-NL" sz="4000">
                <a:solidFill>
                  <a:schemeClr val="accent6">
                    <a:lumMod val="75000"/>
                  </a:schemeClr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mở đầu xâm lược nước ta vào năm nào? </a:t>
            </a:r>
            <a:endParaRPr lang="vi-VN" sz="2800">
              <a:solidFill>
                <a:schemeClr val="accent6">
                  <a:lumMod val="75000"/>
                </a:schemeClr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AFCE32-3888-345B-FF8B-604B4AA38749}"/>
              </a:ext>
            </a:extLst>
          </p:cNvPr>
          <p:cNvSpPr txBox="1"/>
          <p:nvPr/>
        </p:nvSpPr>
        <p:spPr>
          <a:xfrm>
            <a:off x="1048832" y="4790680"/>
            <a:ext cx="7563643" cy="1176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nl-NL" sz="5400" b="1">
                <a:solidFill>
                  <a:srgbClr val="002060"/>
                </a:solidFill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Đáp án: </a:t>
            </a:r>
            <a:r>
              <a:rPr lang="nl-NL" sz="5400" b="1">
                <a:solidFill>
                  <a:srgbClr val="002060"/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1858</a:t>
            </a:r>
            <a:endParaRPr lang="vi-VN" sz="4000">
              <a:solidFill>
                <a:srgbClr val="002060"/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160D66-438B-D655-23E4-34BD678B8CB4}"/>
              </a:ext>
            </a:extLst>
          </p:cNvPr>
          <p:cNvSpPr txBox="1"/>
          <p:nvPr/>
        </p:nvSpPr>
        <p:spPr>
          <a:xfrm>
            <a:off x="3047106" y="595915"/>
            <a:ext cx="6097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tabLst>
                <a:tab pos="457200" algn="l"/>
              </a:tabLst>
            </a:pPr>
            <a:r>
              <a:rPr lang="nl-NL" sz="6000" b="1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 1</a:t>
            </a:r>
            <a:r>
              <a:rPr lang="nl-NL" sz="6000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" name="Picture 23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434CA979-8303-AF64-8F27-B7AD100451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0" r="-1" b="53023"/>
          <a:stretch/>
        </p:blipFill>
        <p:spPr>
          <a:xfrm>
            <a:off x="9452344" y="0"/>
            <a:ext cx="2739656" cy="3221665"/>
          </a:xfrm>
          <a:prstGeom prst="rect">
            <a:avLst/>
          </a:prstGeom>
        </p:spPr>
      </p:pic>
      <p:pic>
        <p:nvPicPr>
          <p:cNvPr id="25" name="Picture 24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D5A032AB-9EDF-5156-8760-B48B3C7DEE2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1" r="23459" b="53023"/>
          <a:stretch/>
        </p:blipFill>
        <p:spPr>
          <a:xfrm>
            <a:off x="-166576" y="6621"/>
            <a:ext cx="4153785" cy="3221665"/>
          </a:xfrm>
          <a:prstGeom prst="rect">
            <a:avLst/>
          </a:prstGeom>
        </p:spPr>
      </p:pic>
      <p:pic>
        <p:nvPicPr>
          <p:cNvPr id="41" name="tên" descr="A blue and yellow alarm clock&#10;&#10;Description automatically generated">
            <a:extLst>
              <a:ext uri="{FF2B5EF4-FFF2-40B4-BE49-F238E27FC236}">
                <a16:creationId xmlns:a16="http://schemas.microsoft.com/office/drawing/2014/main" id="{088DD94F-2283-8B5F-7E02-BEFADFCAFF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172" y="4706477"/>
            <a:ext cx="1984828" cy="2151523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E962ADDC-03AF-F930-E04C-81469A01CA39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FDC7D3A-1C26-FD38-71B2-A8DB3272EDE0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7CF12F2-8F42-1851-0BA4-43FC6800D664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2C16E52-CEA5-8F8F-5258-B5EF6A523ED9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FAF6687-D827-8B90-9034-AFDC5BF10623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AF8CC0A-F4C7-6211-A788-2F4A66F3DE4F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10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5CA2ABA-0F0D-6FF5-76D0-25D3022E8378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9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F0ADC56-F157-E002-FE7D-CA12EB20F84B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8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6A5B3DF-9155-4965-78BF-7CBA5EB16FE7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7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82BC576-F2AD-C3CA-333D-F9A9A6C5B0CF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6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6DEE2DD-7CB1-DCAC-E3E5-8D79616B24F7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EE6A32C7-9961-B10F-3C41-5D63D6FBB1B2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79C2E78-EB6D-ED69-7D18-454564305A21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5C9DBB5-F51B-CD8C-4BC3-7F04FDE9DF35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D7114F5-A588-940F-AF1B-6F57E24DE336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A77378B-2F7E-EC44-ED1D-4ACF98F4009A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Hết giờ</a:t>
            </a:r>
            <a:endParaRPr lang="vi-VN" sz="3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7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5182AF-0FD4-16A7-FB10-AB3C8ACEB1BB}"/>
              </a:ext>
            </a:extLst>
          </p:cNvPr>
          <p:cNvSpPr txBox="1"/>
          <p:nvPr/>
        </p:nvSpPr>
        <p:spPr>
          <a:xfrm>
            <a:off x="248593" y="1164758"/>
            <a:ext cx="11694814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it-IT" sz="4000">
                <a:solidFill>
                  <a:schemeClr val="accent6">
                    <a:lumMod val="75000"/>
                  </a:schemeClr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Đâu là nơi được coi là căn cứ địa </a:t>
            </a:r>
          </a:p>
          <a:p>
            <a:pPr algn="ctr">
              <a:spcAft>
                <a:spcPts val="800"/>
              </a:spcAft>
            </a:pPr>
            <a:r>
              <a:rPr lang="it-IT" sz="4000">
                <a:solidFill>
                  <a:schemeClr val="accent6">
                    <a:lumMod val="75000"/>
                  </a:schemeClr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cách mạng của cả nước trong kháng chiến chống Pháp?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31924A-6C07-4636-267F-29BB6C686DD2}"/>
              </a:ext>
            </a:extLst>
          </p:cNvPr>
          <p:cNvSpPr txBox="1"/>
          <p:nvPr/>
        </p:nvSpPr>
        <p:spPr>
          <a:xfrm>
            <a:off x="3171660" y="164175"/>
            <a:ext cx="60977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tabLst>
                <a:tab pos="457200" algn="l"/>
              </a:tabLst>
            </a:pPr>
            <a:r>
              <a:rPr lang="nl-NL" sz="4800" b="1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 2</a:t>
            </a:r>
            <a:r>
              <a:rPr lang="nl-NL" sz="4800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9" name="Picture 28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BC71B6B7-2941-382A-E858-94AA2FFABB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0" r="-1" b="53023"/>
          <a:stretch/>
        </p:blipFill>
        <p:spPr>
          <a:xfrm>
            <a:off x="10513968" y="10002"/>
            <a:ext cx="1678032" cy="1973261"/>
          </a:xfrm>
          <a:prstGeom prst="rect">
            <a:avLst/>
          </a:prstGeom>
        </p:spPr>
      </p:pic>
      <p:pic>
        <p:nvPicPr>
          <p:cNvPr id="30" name="Picture 29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B7978156-A46B-5B1E-9C4F-0BF595E6E7D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1" r="23459" b="53023"/>
          <a:stretch/>
        </p:blipFill>
        <p:spPr>
          <a:xfrm>
            <a:off x="-123433" y="10002"/>
            <a:ext cx="2544182" cy="1973261"/>
          </a:xfrm>
          <a:prstGeom prst="rect">
            <a:avLst/>
          </a:prstGeom>
        </p:spPr>
      </p:pic>
      <p:pic>
        <p:nvPicPr>
          <p:cNvPr id="32" name="Picture 31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2673BABD-BB16-B16D-A262-BBA897A7627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6" r="13764"/>
          <a:stretch/>
        </p:blipFill>
        <p:spPr>
          <a:xfrm>
            <a:off x="373139" y="3651657"/>
            <a:ext cx="2184514" cy="3181715"/>
          </a:xfrm>
          <a:prstGeom prst="rect">
            <a:avLst/>
          </a:prstGeom>
        </p:spPr>
      </p:pic>
      <p:pic>
        <p:nvPicPr>
          <p:cNvPr id="2" name="tên" descr="A blue and yellow alarm clock&#10;&#10;Description automatically generated">
            <a:extLst>
              <a:ext uri="{FF2B5EF4-FFF2-40B4-BE49-F238E27FC236}">
                <a16:creationId xmlns:a16="http://schemas.microsoft.com/office/drawing/2014/main" id="{7277F8FD-3492-3014-5851-26A8CFCD29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172" y="4706477"/>
            <a:ext cx="1984828" cy="215152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3210DF67-A1DE-4843-59D7-FC7ADE14AF96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7336623-E3A5-EDF9-31A5-A0FAD4F1A16B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EFB1A5A-047D-A548-5AA1-8E5203C3000A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C58C241-69BB-D857-E208-9BC82FCCCBF6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7564477-AC8E-D45F-987B-C27960598A0E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57626E3-3122-D121-94D3-B7D18C5EC03A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10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E9C8A84-33FF-46D0-A4B4-4F79A6A542A0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9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7BC55A6-D8DE-217F-CE06-41E13F833918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8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F22971E-0710-68AA-5E61-9B5989505A4C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7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D4A6A43-3AFE-C61D-69DE-BAADADD1E9E3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6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90E671C-F846-D141-4821-777AA852C2AC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8AF5F5F-AB96-02F7-1107-8033C20043F1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0283D71-21D6-CA1D-D9F0-2287E10DC722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38AE76C-9462-6DE6-E934-5B28CDF93952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272A8C4-939D-37F3-B672-A7C112C2C27D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1E3BFAB-B11F-2BAA-28EE-4FA5C0C3B5E7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Hết giờ</a:t>
            </a:r>
            <a:endParaRPr lang="vi-VN" sz="3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50F3E-2453-2B47-3EF0-0F2B12F434F2}"/>
              </a:ext>
            </a:extLst>
          </p:cNvPr>
          <p:cNvSpPr txBox="1"/>
          <p:nvPr/>
        </p:nvSpPr>
        <p:spPr>
          <a:xfrm>
            <a:off x="4635500" y="3581508"/>
            <a:ext cx="4152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  <a:latin typeface="#9Slide03 Encode SeEx Black" panose="00000A05000000000000" pitchFamily="2" charset="0"/>
              </a:rPr>
              <a:t>A. Việt Bắc </a:t>
            </a:r>
            <a:endParaRPr lang="vi-VN" sz="4400">
              <a:solidFill>
                <a:srgbClr val="002060"/>
              </a:solidFill>
              <a:latin typeface="#9Slide03 Encode SeEx Black" panose="00000A05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C717DF-0721-2ADA-DB41-DA938795E838}"/>
              </a:ext>
            </a:extLst>
          </p:cNvPr>
          <p:cNvSpPr txBox="1"/>
          <p:nvPr/>
        </p:nvSpPr>
        <p:spPr>
          <a:xfrm>
            <a:off x="4635500" y="4676866"/>
            <a:ext cx="4152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  <a:latin typeface="#9Slide03 Encode SeEx Black" panose="00000A05000000000000" pitchFamily="2" charset="0"/>
              </a:rPr>
              <a:t>B. Tây Bắc </a:t>
            </a:r>
            <a:endParaRPr lang="vi-VN" sz="4400">
              <a:solidFill>
                <a:srgbClr val="002060"/>
              </a:solidFill>
              <a:latin typeface="#9Slide03 Encode SeEx Black" panose="00000A05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F9424C-CEBF-F359-2016-DCCB9262636D}"/>
              </a:ext>
            </a:extLst>
          </p:cNvPr>
          <p:cNvSpPr txBox="1"/>
          <p:nvPr/>
        </p:nvSpPr>
        <p:spPr>
          <a:xfrm>
            <a:off x="4635500" y="5772224"/>
            <a:ext cx="4152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  <a:latin typeface="#9Slide03 Encode SeEx Black" panose="00000A05000000000000" pitchFamily="2" charset="0"/>
              </a:rPr>
              <a:t>C. Hà Nội </a:t>
            </a:r>
            <a:endParaRPr lang="vi-VN" sz="4400">
              <a:solidFill>
                <a:srgbClr val="002060"/>
              </a:solidFill>
              <a:latin typeface="#9Slide03 Encode SeEx Black" panose="00000A05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A8CBE-5183-E392-3660-411FF06651E0}"/>
              </a:ext>
            </a:extLst>
          </p:cNvPr>
          <p:cNvSpPr txBox="1"/>
          <p:nvPr/>
        </p:nvSpPr>
        <p:spPr>
          <a:xfrm>
            <a:off x="4635500" y="3581508"/>
            <a:ext cx="4152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CC0066"/>
                </a:solidFill>
                <a:latin typeface="#9Slide03 Encode SeEx Black" panose="00000A05000000000000" pitchFamily="2" charset="0"/>
              </a:rPr>
              <a:t>A. Việt Bắc </a:t>
            </a:r>
            <a:endParaRPr lang="vi-VN" sz="4400">
              <a:solidFill>
                <a:srgbClr val="CC0066"/>
              </a:solidFill>
              <a:latin typeface="#9Slide03 Encode SeEx Black" panose="00000A05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7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21" grpId="0" animBg="1"/>
      <p:bldP spid="23" grpId="0" animBg="1"/>
      <p:bldP spid="25" grpId="0" animBg="1"/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11" grpId="0"/>
      <p:bldP spid="12" grpId="0"/>
      <p:bldP spid="13" grpId="0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4948AB-8291-052C-76D7-F38ED65FD798}"/>
              </a:ext>
            </a:extLst>
          </p:cNvPr>
          <p:cNvSpPr txBox="1"/>
          <p:nvPr/>
        </p:nvSpPr>
        <p:spPr>
          <a:xfrm>
            <a:off x="-258585" y="1872822"/>
            <a:ext cx="69190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tabLst>
                <a:tab pos="457200" algn="l"/>
              </a:tabLst>
            </a:pPr>
            <a:r>
              <a:rPr lang="nl-NL" sz="4400" b="1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 3: </a:t>
            </a:r>
            <a:r>
              <a:rPr lang="nl-NL" sz="4400" b="1">
                <a:solidFill>
                  <a:schemeClr val="accent6">
                    <a:lumMod val="75000"/>
                  </a:schemeClr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Đây là ai? </a:t>
            </a:r>
            <a:r>
              <a:rPr lang="nl-NL" sz="4400">
                <a:solidFill>
                  <a:schemeClr val="accent6">
                    <a:lumMod val="75000"/>
                  </a:schemeClr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" name="tên" descr="A blue and yellow alarm clock&#10;&#10;Description automatically generated">
            <a:extLst>
              <a:ext uri="{FF2B5EF4-FFF2-40B4-BE49-F238E27FC236}">
                <a16:creationId xmlns:a16="http://schemas.microsoft.com/office/drawing/2014/main" id="{BBDD714B-953B-FB5A-EF2D-43C98F703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172" y="4706477"/>
            <a:ext cx="1984828" cy="215152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DCBEAF5-C485-3D3C-78E2-280A1F97A6A2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81C9FAF-8659-B62C-DAFF-A176C3EF011C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2A47817-7A64-C1F3-2587-73F64F88B71C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62B83F0-1439-EC52-BD38-234D96791707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50E9D0B-0338-F7D3-E7AA-511DBBACF9BB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7603041-E59E-0EC4-E2D4-E4BC01AD3072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10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1830293-32DC-6604-F9CD-663B3519BAAD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9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8D21BCE-B7F0-1875-4DA6-3FA9BCC5B53A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8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BAC3951-DAFF-094F-9F3E-8F070E0350AD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7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FD75BAD-FF9C-F361-434B-C65258A71AB0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6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074C17-DBDA-8698-ABAF-B32EB7C06C20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ABE54D5-79B7-98B6-1FA2-120D9ED6DC61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0C5DA97-D981-C478-7CAA-C2A8E46E7BEC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C6D07D6-9334-7ADC-9EF5-D5FBA702CC3B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2FB0D09-2D2B-1AB2-5869-59FA48C9DA42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5DB646F-F522-BD95-4971-BB2DD43C3CE2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Hết giờ</a:t>
            </a:r>
            <a:endParaRPr lang="vi-VN" sz="3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pic>
        <p:nvPicPr>
          <p:cNvPr id="4" name="Picture 3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12C26136-B1FE-CB39-63E6-EA99FED27B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0" r="-1" b="53023"/>
          <a:stretch/>
        </p:blipFill>
        <p:spPr>
          <a:xfrm>
            <a:off x="10513968" y="10002"/>
            <a:ext cx="1678032" cy="1973261"/>
          </a:xfrm>
          <a:prstGeom prst="rect">
            <a:avLst/>
          </a:prstGeom>
        </p:spPr>
      </p:pic>
      <p:pic>
        <p:nvPicPr>
          <p:cNvPr id="5" name="Picture 4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2E521A3F-0111-6098-5930-8D24B72E50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1" r="23459" b="53023"/>
          <a:stretch/>
        </p:blipFill>
        <p:spPr>
          <a:xfrm>
            <a:off x="-123433" y="10002"/>
            <a:ext cx="2544182" cy="1973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9DCEA7-234B-728A-0F98-5846A2CCBC82}"/>
              </a:ext>
            </a:extLst>
          </p:cNvPr>
          <p:cNvSpPr txBox="1"/>
          <p:nvPr/>
        </p:nvSpPr>
        <p:spPr>
          <a:xfrm>
            <a:off x="785312" y="3301264"/>
            <a:ext cx="4831303" cy="961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nl-NL" sz="4400">
                <a:solidFill>
                  <a:srgbClr val="002060"/>
                </a:solidFill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nl-NL" sz="4400">
                <a:solidFill>
                  <a:srgbClr val="002060"/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áp án: Bác Hồ</a:t>
            </a:r>
            <a:endParaRPr lang="vi-VN" sz="3200">
              <a:solidFill>
                <a:srgbClr val="002060"/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AB4B761-347B-3643-37B7-9E895C273D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2"/>
          <a:stretch/>
        </p:blipFill>
        <p:spPr>
          <a:xfrm>
            <a:off x="6290763" y="56206"/>
            <a:ext cx="4075981" cy="6801794"/>
          </a:xfrm>
          <a:prstGeom prst="rect">
            <a:avLst/>
          </a:prstGeom>
        </p:spPr>
      </p:pic>
      <p:pic>
        <p:nvPicPr>
          <p:cNvPr id="13" name="Picture 12" descr="A statue of a person holding a sword&#10;&#10;Description automatically generated">
            <a:extLst>
              <a:ext uri="{FF2B5EF4-FFF2-40B4-BE49-F238E27FC236}">
                <a16:creationId xmlns:a16="http://schemas.microsoft.com/office/drawing/2014/main" id="{E9F3B248-6924-15C6-776B-1E3567DE19C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8" t="3446" r="61994" b="26338"/>
          <a:stretch/>
        </p:blipFill>
        <p:spPr>
          <a:xfrm>
            <a:off x="6566099" y="-89811"/>
            <a:ext cx="3641073" cy="689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0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77ED0A-9AF0-E735-46F2-2DDB76535ED7}"/>
              </a:ext>
            </a:extLst>
          </p:cNvPr>
          <p:cNvSpPr txBox="1"/>
          <p:nvPr/>
        </p:nvSpPr>
        <p:spPr>
          <a:xfrm>
            <a:off x="4114486" y="3690814"/>
            <a:ext cx="6092686" cy="2763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Times New Roman" panose="02020603050405020304" pitchFamily="18" charset="0"/>
              </a:rPr>
              <a:t>A. 03 / 2 / 1930</a:t>
            </a:r>
            <a:endParaRPr lang="vi-VN" sz="4000">
              <a:solidFill>
                <a:srgbClr val="002060"/>
              </a:solidFill>
              <a:effectLst/>
              <a:highlight>
                <a:srgbClr val="FFFFFF"/>
              </a:highlight>
              <a:latin typeface="#9Slide03 Encode SeEx Black" panose="00000A05000000000000" pitchFamily="2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Times New Roman" panose="02020603050405020304" pitchFamily="18" charset="0"/>
              </a:rPr>
              <a:t>B. 19 / 8 / 1945</a:t>
            </a:r>
            <a:endParaRPr lang="vi-VN" sz="4000">
              <a:solidFill>
                <a:srgbClr val="002060"/>
              </a:solidFill>
              <a:effectLst/>
              <a:highlight>
                <a:srgbClr val="FFFFFF"/>
              </a:highlight>
              <a:latin typeface="#9Slide03 Encode SeEx Black" panose="00000A05000000000000" pitchFamily="2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4000" b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02 / 9 / 1945</a:t>
            </a:r>
            <a:endParaRPr lang="vi-VN" sz="4000">
              <a:solidFill>
                <a:srgbClr val="002060"/>
              </a:solidFill>
              <a:effectLst/>
              <a:highlight>
                <a:srgbClr val="FFFFFF"/>
              </a:highlight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B4C31E-93BB-16D7-6E5B-E8D2B12C3BB7}"/>
              </a:ext>
            </a:extLst>
          </p:cNvPr>
          <p:cNvSpPr txBox="1"/>
          <p:nvPr/>
        </p:nvSpPr>
        <p:spPr>
          <a:xfrm>
            <a:off x="3192426" y="164669"/>
            <a:ext cx="6097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tabLst>
                <a:tab pos="457200" algn="l"/>
              </a:tabLst>
            </a:pPr>
            <a:r>
              <a:rPr lang="nl-NL" sz="6000" b="1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 4</a:t>
            </a:r>
            <a:r>
              <a:rPr lang="nl-NL" sz="6000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" name="tên" descr="A blue and yellow alarm clock&#10;&#10;Description automatically generated">
            <a:extLst>
              <a:ext uri="{FF2B5EF4-FFF2-40B4-BE49-F238E27FC236}">
                <a16:creationId xmlns:a16="http://schemas.microsoft.com/office/drawing/2014/main" id="{CFACB525-3144-0B26-DAC2-17BA243818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172" y="4706477"/>
            <a:ext cx="1984828" cy="215152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D06E99A4-6D15-1D7C-1F73-E417D4011CA3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B4D2B84-FC46-20C4-7AC3-CA17EBDC3006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8B75241-CD01-7AA0-BE8B-CDC662BDA46B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2A464D0-D237-FCEC-3F9F-73DB3BEF9B28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7754CD0-3A9D-F887-0C76-8694F9D9CF30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A126DA-077D-B43C-1D2F-4DB9A50D4B2A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10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4D928EA-97A3-EC44-E61A-0420AF71906F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9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C58E122-9448-FFC3-3D0F-3B6A304D8589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8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CDF2701-3EC4-85E9-C0F6-642F755255A7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7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8B75D34-67DF-B673-B7E5-BF2FDEEA89CB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6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F5AAD1D-A23C-4A7C-B1E1-DCA3CC578C51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B8B3D44-361C-AE1F-0480-FD61BE11BC52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F673ED7-7CA3-7019-0BCA-21FE35943DA3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4A32243-037E-A858-1FFD-B3D408C838D8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19AE16A-33B6-A438-A4EE-801E16E1AA24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02FF2F4-6544-ABB5-C6A8-FA5479CE593A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Hết giờ</a:t>
            </a:r>
            <a:endParaRPr lang="vi-VN" sz="3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pic>
        <p:nvPicPr>
          <p:cNvPr id="4" name="Picture 3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EAB7C45C-F834-E998-706B-0436948098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0" r="-1" b="53023"/>
          <a:stretch/>
        </p:blipFill>
        <p:spPr>
          <a:xfrm>
            <a:off x="10513968" y="10002"/>
            <a:ext cx="1678032" cy="1973261"/>
          </a:xfrm>
          <a:prstGeom prst="rect">
            <a:avLst/>
          </a:prstGeom>
        </p:spPr>
      </p:pic>
      <p:pic>
        <p:nvPicPr>
          <p:cNvPr id="5" name="Picture 4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94D424DE-DF06-ED09-D751-97BAB970C9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1" r="23459" b="53023"/>
          <a:stretch/>
        </p:blipFill>
        <p:spPr>
          <a:xfrm>
            <a:off x="-123433" y="10002"/>
            <a:ext cx="2544182" cy="1973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1EC241-8365-92E7-2C80-9390FCA4AD01}"/>
              </a:ext>
            </a:extLst>
          </p:cNvPr>
          <p:cNvSpPr txBox="1"/>
          <p:nvPr/>
        </p:nvSpPr>
        <p:spPr>
          <a:xfrm>
            <a:off x="465355" y="1305342"/>
            <a:ext cx="1109979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400" b="1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Times New Roman" panose="02020603050405020304" pitchFamily="18" charset="0"/>
              </a:rPr>
              <a:t>Bác Hồ đọc Tuyên ngôn Độc lập, khai sinh ra nước  Việt Nam dân chủ cộng hòa vào ngày tháng năm nào? </a:t>
            </a:r>
            <a:endParaRPr lang="vi-VN" sz="3600">
              <a:solidFill>
                <a:schemeClr val="accent6">
                  <a:lumMod val="75000"/>
                </a:schemeClr>
              </a:solidFill>
              <a:effectLst/>
              <a:highlight>
                <a:srgbClr val="FFFFFF"/>
              </a:highlight>
              <a:latin typeface="#9Slide03 Encode SeEx Black" panose="00000A05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5A37B0-BA73-36B5-439D-ED0175470BA7}"/>
              </a:ext>
            </a:extLst>
          </p:cNvPr>
          <p:cNvSpPr txBox="1"/>
          <p:nvPr/>
        </p:nvSpPr>
        <p:spPr>
          <a:xfrm>
            <a:off x="4114486" y="5522035"/>
            <a:ext cx="4576546" cy="88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4000" b="1">
                <a:solidFill>
                  <a:srgbClr val="CC0066"/>
                </a:solidFill>
                <a:effectLst/>
                <a:highlight>
                  <a:srgbClr val="FFFFFF"/>
                </a:highlight>
                <a:latin typeface="#9Slide03 Encode SeEx Black" panose="00000A05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02 / 9 / 1945</a:t>
            </a:r>
            <a:endParaRPr lang="vi-VN" sz="4000">
              <a:solidFill>
                <a:srgbClr val="CC0066"/>
              </a:solidFill>
              <a:effectLst/>
              <a:highlight>
                <a:srgbClr val="FFFFFF"/>
              </a:highlight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3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7" grpId="0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6F44DA-8DC5-07AE-6E43-A237F2A051EC}"/>
              </a:ext>
            </a:extLst>
          </p:cNvPr>
          <p:cNvSpPr txBox="1"/>
          <p:nvPr/>
        </p:nvSpPr>
        <p:spPr>
          <a:xfrm>
            <a:off x="663748" y="3501952"/>
            <a:ext cx="10329600" cy="256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nl-NL" sz="2600">
                <a:solidFill>
                  <a:srgbClr val="002060"/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Chiến dịch Biên giới  thu – đông 1950</a:t>
            </a:r>
            <a:endParaRPr lang="vi-VN" sz="2600">
              <a:solidFill>
                <a:srgbClr val="002060"/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nl-NL" sz="2600" b="1">
                <a:solidFill>
                  <a:srgbClr val="002060"/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B. Chiến dịch lịch sử Điện Biên Phủ 1954</a:t>
            </a:r>
            <a:endParaRPr lang="vi-VN" sz="2600">
              <a:solidFill>
                <a:srgbClr val="002060"/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nl-NL" sz="2600">
                <a:solidFill>
                  <a:srgbClr val="002060"/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C. Cuộc tổng tiến công và nổi dậy mùa xuân năm 1975</a:t>
            </a:r>
            <a:endParaRPr lang="vi-VN" sz="2600">
              <a:solidFill>
                <a:srgbClr val="002060"/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D40871-67DD-EF3C-7690-5CB18783906A}"/>
              </a:ext>
            </a:extLst>
          </p:cNvPr>
          <p:cNvSpPr txBox="1"/>
          <p:nvPr/>
        </p:nvSpPr>
        <p:spPr>
          <a:xfrm>
            <a:off x="3044571" y="250565"/>
            <a:ext cx="6097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tabLst>
                <a:tab pos="457200" algn="l"/>
              </a:tabLst>
            </a:pPr>
            <a:r>
              <a:rPr lang="nl-NL" sz="6000" b="1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 5</a:t>
            </a:r>
            <a:r>
              <a:rPr lang="nl-NL" sz="6000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" name="tên" descr="A blue and yellow alarm clock&#10;&#10;Description automatically generated">
            <a:extLst>
              <a:ext uri="{FF2B5EF4-FFF2-40B4-BE49-F238E27FC236}">
                <a16:creationId xmlns:a16="http://schemas.microsoft.com/office/drawing/2014/main" id="{FA51EF42-766F-2460-0BE1-691C2E196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172" y="4706477"/>
            <a:ext cx="1984828" cy="215152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9F53F69B-1B7B-E6EE-B40F-920D63F2EE6E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534C970-282A-C7F3-D732-454E9C8EBEDA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CE389E4-BAC2-954B-8F8B-62E4A7EE2141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DA3011A-8E62-5189-BF7F-15307614A8BF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8D082DD-14E3-8F2C-28FD-6DDD9857B50A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F6343D8-1D50-ECD9-50FE-D8AF550AA9D0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10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58470-79FB-7A48-20D4-81DD4479A993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9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639210E-7C43-DBD8-42A9-C099F5C4A90E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8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29C2EE9-BFFA-A4EC-3905-C21BCD107AFC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7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E014BB3-025E-9BAC-6F44-C89439C60651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6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5F4DDDA-CC45-C639-97E9-C3D1F27FE79B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13B1AF5-B361-867E-E796-24AEB930E9DE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CBF10F6-AD07-D6BD-4BE2-939AC2D69ECB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A8FA7B9-4338-32CA-5D75-D9D376907966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D124103-EE34-621F-83B5-BBE251654B02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BF7B7C8-C377-4D1B-FA00-DD02E99A1763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Hết giờ</a:t>
            </a:r>
            <a:endParaRPr lang="vi-VN" sz="3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pic>
        <p:nvPicPr>
          <p:cNvPr id="4" name="Picture 3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69F364F6-B82A-A2A1-FBB2-A186C401ED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1" r="23459" b="53023"/>
          <a:stretch/>
        </p:blipFill>
        <p:spPr>
          <a:xfrm>
            <a:off x="-123433" y="10002"/>
            <a:ext cx="2544182" cy="1973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481BDF-1B13-19FF-23B3-DD351B6DB433}"/>
              </a:ext>
            </a:extLst>
          </p:cNvPr>
          <p:cNvSpPr txBox="1"/>
          <p:nvPr/>
        </p:nvSpPr>
        <p:spPr>
          <a:xfrm>
            <a:off x="435580" y="1539610"/>
            <a:ext cx="11437275" cy="1634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>
                <a:solidFill>
                  <a:schemeClr val="accent6">
                    <a:lumMod val="75000"/>
                  </a:schemeClr>
                </a:solidFill>
                <a:effectLst/>
                <a:latin typeface="#9Slide03 Encode SeEx Black" panose="00000A05000000000000" pitchFamily="2" charset="0"/>
                <a:ea typeface="Times New Roman" panose="02020603050405020304" pitchFamily="18" charset="0"/>
              </a:rPr>
              <a:t>Chiến dịch nào làm nên thắng lợi vẻ vang “Lừng lẫy năm châu, chấn động địa cầu” ?</a:t>
            </a:r>
            <a:endParaRPr lang="vi-VN" sz="2800">
              <a:solidFill>
                <a:schemeClr val="accent6">
                  <a:lumMod val="75000"/>
                </a:schemeClr>
              </a:solidFill>
              <a:effectLst/>
              <a:latin typeface="#9Slide03 Encode SeEx Black" panose="00000A05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1674EB-FD8E-CDF1-E859-9EFF0AEFE675}"/>
              </a:ext>
            </a:extLst>
          </p:cNvPr>
          <p:cNvSpPr txBox="1"/>
          <p:nvPr/>
        </p:nvSpPr>
        <p:spPr>
          <a:xfrm>
            <a:off x="663748" y="4404763"/>
            <a:ext cx="7831476" cy="755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nl-NL" sz="2600" b="1">
                <a:solidFill>
                  <a:srgbClr val="CC0066"/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B. Chiến dịch lịch sử Điện Biên Phủ 1954</a:t>
            </a:r>
            <a:endParaRPr lang="vi-VN" sz="2600">
              <a:solidFill>
                <a:srgbClr val="CC0066"/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AD5263AB-70B8-1AF7-A6AA-56DD555905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0" r="-1" b="53023"/>
          <a:stretch/>
        </p:blipFill>
        <p:spPr>
          <a:xfrm>
            <a:off x="10513968" y="10002"/>
            <a:ext cx="1678032" cy="197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4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6" grpId="0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062D13-5C06-2C8F-6CCE-03C0A3CA5B66}"/>
              </a:ext>
            </a:extLst>
          </p:cNvPr>
          <p:cNvSpPr txBox="1"/>
          <p:nvPr/>
        </p:nvSpPr>
        <p:spPr>
          <a:xfrm>
            <a:off x="763712" y="1931252"/>
            <a:ext cx="10664575" cy="2201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nl-NL" sz="3200">
                <a:solidFill>
                  <a:schemeClr val="accent6">
                    <a:lumMod val="75000"/>
                  </a:schemeClr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 chiến dịch Điện Biên Phủ, Người anh hùng nào đã lấy thân mình lấp lỗ châu mai để đồng đội xông lên tiêu diệt dịch?</a:t>
            </a:r>
            <a:endParaRPr lang="vi-VN" sz="2000">
              <a:solidFill>
                <a:schemeClr val="accent6">
                  <a:lumMod val="75000"/>
                </a:schemeClr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4948AB-8291-052C-76D7-F38ED65FD798}"/>
              </a:ext>
            </a:extLst>
          </p:cNvPr>
          <p:cNvSpPr txBox="1"/>
          <p:nvPr/>
        </p:nvSpPr>
        <p:spPr>
          <a:xfrm>
            <a:off x="3047113" y="544724"/>
            <a:ext cx="6097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tabLst>
                <a:tab pos="457200" algn="l"/>
              </a:tabLst>
            </a:pPr>
            <a:r>
              <a:rPr lang="nl-NL" sz="6000" b="1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 6</a:t>
            </a:r>
            <a:r>
              <a:rPr lang="nl-NL" sz="6000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" name="tên" descr="A blue and yellow alarm clock&#10;&#10;Description automatically generated">
            <a:extLst>
              <a:ext uri="{FF2B5EF4-FFF2-40B4-BE49-F238E27FC236}">
                <a16:creationId xmlns:a16="http://schemas.microsoft.com/office/drawing/2014/main" id="{BBDD714B-953B-FB5A-EF2D-43C98F703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172" y="4706477"/>
            <a:ext cx="1984828" cy="215152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DCBEAF5-C485-3D3C-78E2-280A1F97A6A2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81C9FAF-8659-B62C-DAFF-A176C3EF011C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2A47817-7A64-C1F3-2587-73F64F88B71C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62B83F0-1439-EC52-BD38-234D96791707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50E9D0B-0338-F7D3-E7AA-511DBBACF9BB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7603041-E59E-0EC4-E2D4-E4BC01AD3072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10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1830293-32DC-6604-F9CD-663B3519BAAD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9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8D21BCE-B7F0-1875-4DA6-3FA9BCC5B53A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8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BAC3951-DAFF-094F-9F3E-8F070E0350AD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7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FD75BAD-FF9C-F361-434B-C65258A71AB0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6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E074C17-DBDA-8698-ABAF-B32EB7C06C20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ABE54D5-79B7-98B6-1FA2-120D9ED6DC61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0C5DA97-D981-C478-7CAA-C2A8E46E7BEC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C6D07D6-9334-7ADC-9EF5-D5FBA702CC3B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2FB0D09-2D2B-1AB2-5869-59FA48C9DA42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5DB646F-F522-BD95-4971-BB2DD43C3CE2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Hết giờ</a:t>
            </a:r>
            <a:endParaRPr lang="vi-VN" sz="3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pic>
        <p:nvPicPr>
          <p:cNvPr id="4" name="Picture 3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12C26136-B1FE-CB39-63E6-EA99FED27B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0" r="-1" b="53023"/>
          <a:stretch/>
        </p:blipFill>
        <p:spPr>
          <a:xfrm>
            <a:off x="10513968" y="10002"/>
            <a:ext cx="1678032" cy="1973261"/>
          </a:xfrm>
          <a:prstGeom prst="rect">
            <a:avLst/>
          </a:prstGeom>
        </p:spPr>
      </p:pic>
      <p:pic>
        <p:nvPicPr>
          <p:cNvPr id="5" name="Picture 4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2E521A3F-0111-6098-5930-8D24B72E50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1" r="23459" b="53023"/>
          <a:stretch/>
        </p:blipFill>
        <p:spPr>
          <a:xfrm>
            <a:off x="-123433" y="10002"/>
            <a:ext cx="2544182" cy="1973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9DCEA7-234B-728A-0F98-5846A2CCBC82}"/>
              </a:ext>
            </a:extLst>
          </p:cNvPr>
          <p:cNvSpPr txBox="1"/>
          <p:nvPr/>
        </p:nvSpPr>
        <p:spPr>
          <a:xfrm>
            <a:off x="655097" y="4874738"/>
            <a:ext cx="9711647" cy="803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nl-NL" sz="3600">
                <a:solidFill>
                  <a:srgbClr val="002060"/>
                </a:solidFill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nl-NL" sz="3600">
                <a:solidFill>
                  <a:srgbClr val="002060"/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áp án: Anh hùng Phan Đình Giót</a:t>
            </a:r>
            <a:endParaRPr lang="vi-VN" sz="2400">
              <a:solidFill>
                <a:srgbClr val="002060"/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9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3310E5-507E-0619-536A-1A5CE68098A8}"/>
              </a:ext>
            </a:extLst>
          </p:cNvPr>
          <p:cNvSpPr txBox="1"/>
          <p:nvPr/>
        </p:nvSpPr>
        <p:spPr>
          <a:xfrm>
            <a:off x="852544" y="3164452"/>
            <a:ext cx="8609955" cy="308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nl-NL" sz="3200">
                <a:solidFill>
                  <a:srgbClr val="002060"/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3 đợt tấn công trong 66 ngày đêm</a:t>
            </a:r>
            <a:endParaRPr lang="vi-VN" sz="3200">
              <a:solidFill>
                <a:srgbClr val="002060"/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nl-NL" sz="3200">
                <a:solidFill>
                  <a:srgbClr val="002060"/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B. 3 đợt tấn công trong 56 ngày đêm </a:t>
            </a:r>
            <a:endParaRPr lang="vi-VN" sz="3200">
              <a:solidFill>
                <a:srgbClr val="002060"/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nl-NL" sz="3200">
                <a:solidFill>
                  <a:srgbClr val="002060"/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C. 3 đợt tấn công trong 46 ngày đêm</a:t>
            </a:r>
            <a:endParaRPr lang="vi-VN" sz="3200">
              <a:solidFill>
                <a:srgbClr val="002060"/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28DFD-FD6B-9161-2510-45A75C9CD8D1}"/>
              </a:ext>
            </a:extLst>
          </p:cNvPr>
          <p:cNvSpPr txBox="1"/>
          <p:nvPr/>
        </p:nvSpPr>
        <p:spPr>
          <a:xfrm>
            <a:off x="3041653" y="191945"/>
            <a:ext cx="6097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tabLst>
                <a:tab pos="457200" algn="l"/>
              </a:tabLst>
            </a:pPr>
            <a:r>
              <a:rPr lang="nl-NL" sz="6000" b="1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Câu 7</a:t>
            </a:r>
            <a:r>
              <a:rPr lang="nl-NL" sz="6000">
                <a:solidFill>
                  <a:srgbClr val="FF0000"/>
                </a:solidFill>
                <a:effectLst/>
                <a:latin typeface="#9Slide03 SFU Futura_01" panose="000007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1" name="tên" descr="A blue and yellow alarm clock&#10;&#10;Description automatically generated">
            <a:extLst>
              <a:ext uri="{FF2B5EF4-FFF2-40B4-BE49-F238E27FC236}">
                <a16:creationId xmlns:a16="http://schemas.microsoft.com/office/drawing/2014/main" id="{DA502677-1CC1-2ED3-8378-E584F9C48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172" y="4706477"/>
            <a:ext cx="1984828" cy="2151523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EE8231A2-9CF0-03B9-337B-2DFA1BABCA94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6D0BC48-3CC2-6315-A4CF-7C16D03AF173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2E5EE8A-ED10-9B8A-4A46-FBCA8CBB7E55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100B059-F3D7-6FE3-C0F2-06C84A8CA39B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4266E76-DDE0-A6B6-8306-3D6C0177591F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37C306F-19E2-2214-7909-37A0087A05AB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10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B222AB5-60E8-DCCC-7C64-A8153D7D25E0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9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F4AD9D2-8C07-A5CB-09F8-E9EA28BFDC8B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8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9EEBA5C-BDDA-1512-A321-3BBE1ABCB096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7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5749ACF-90ED-41E6-1A72-2E98C1CCC435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6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62905EF-9D82-D5EA-7C9D-CEC7A9A2A3EF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5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DB77C0F-AE75-C6B4-787C-D0E40FFB1348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4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A0A83C7-98C9-54F2-B7A8-97455FF119B9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3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928678F-3F18-75E5-7988-49930E9F97A6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2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5593CA6-4654-A369-21B5-67B491B714DB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1</a:t>
            </a:r>
            <a:endParaRPr lang="vi-VN" sz="5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94B023-7C7E-25AA-AC2F-1B67831A11CF}"/>
              </a:ext>
            </a:extLst>
          </p:cNvPr>
          <p:cNvSpPr/>
          <p:nvPr/>
        </p:nvSpPr>
        <p:spPr>
          <a:xfrm>
            <a:off x="10526317" y="5362190"/>
            <a:ext cx="1346538" cy="1317360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n w="19050">
                  <a:noFill/>
                  <a:prstDash val="dash"/>
                </a:ln>
                <a:solidFill>
                  <a:srgbClr val="FF0000"/>
                </a:solidFill>
                <a:latin typeface="iCiel Cadena" panose="02000503000000020004" pitchFamily="50" charset="0"/>
              </a:rPr>
              <a:t>Hết giờ</a:t>
            </a:r>
            <a:endParaRPr lang="vi-VN" sz="3600" b="1">
              <a:ln w="19050">
                <a:noFill/>
                <a:prstDash val="dash"/>
              </a:ln>
              <a:solidFill>
                <a:srgbClr val="FF0000"/>
              </a:solidFill>
              <a:latin typeface="iCiel Cadena" panose="02000503000000020004" pitchFamily="50" charset="0"/>
            </a:endParaRPr>
          </a:p>
        </p:txBody>
      </p:sp>
      <p:pic>
        <p:nvPicPr>
          <p:cNvPr id="4" name="Picture 3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9BBAF727-1379-38CC-AFCF-49B9470393E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0" r="-1" b="53023"/>
          <a:stretch/>
        </p:blipFill>
        <p:spPr>
          <a:xfrm>
            <a:off x="10513968" y="10002"/>
            <a:ext cx="1678032" cy="1973261"/>
          </a:xfrm>
          <a:prstGeom prst="rect">
            <a:avLst/>
          </a:prstGeom>
        </p:spPr>
      </p:pic>
      <p:pic>
        <p:nvPicPr>
          <p:cNvPr id="5" name="Picture 4" descr="A cartoon of a child holding a flag&#10;&#10;Description automatically generated">
            <a:extLst>
              <a:ext uri="{FF2B5EF4-FFF2-40B4-BE49-F238E27FC236}">
                <a16:creationId xmlns:a16="http://schemas.microsoft.com/office/drawing/2014/main" id="{EE00D4EC-1411-74E8-1D42-FFA4CEE492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1" r="23459" b="53023"/>
          <a:stretch/>
        </p:blipFill>
        <p:spPr>
          <a:xfrm>
            <a:off x="-123433" y="10002"/>
            <a:ext cx="2544182" cy="1973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20B896-EBD2-1853-35DA-205ADCFFDFAC}"/>
              </a:ext>
            </a:extLst>
          </p:cNvPr>
          <p:cNvSpPr txBox="1"/>
          <p:nvPr/>
        </p:nvSpPr>
        <p:spPr>
          <a:xfrm>
            <a:off x="209847" y="1419976"/>
            <a:ext cx="11564629" cy="1463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nl-NL" sz="3200">
                <a:solidFill>
                  <a:schemeClr val="accent6">
                    <a:lumMod val="75000"/>
                  </a:schemeClr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Chiến dịch Điện Biên Phủ được chia thành mấy đợt ? Diễn ra trong bao nhiêu ngày đêm ? </a:t>
            </a:r>
            <a:endParaRPr lang="vi-VN" sz="2000">
              <a:solidFill>
                <a:schemeClr val="accent6">
                  <a:lumMod val="75000"/>
                </a:schemeClr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B90D51-9BEF-AA17-32D1-C6EF0120E78D}"/>
              </a:ext>
            </a:extLst>
          </p:cNvPr>
          <p:cNvSpPr txBox="1"/>
          <p:nvPr/>
        </p:nvSpPr>
        <p:spPr>
          <a:xfrm>
            <a:off x="852544" y="4241654"/>
            <a:ext cx="8206483" cy="909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nl-NL" sz="3200">
                <a:solidFill>
                  <a:srgbClr val="CC0066"/>
                </a:solidFill>
                <a:effectLst/>
                <a:latin typeface="#9Slide03 Encode SeEx Black" panose="00000A05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B. 3 đợt tấn công trong 56 ngày đêm </a:t>
            </a:r>
            <a:endParaRPr lang="vi-VN" sz="3200">
              <a:solidFill>
                <a:srgbClr val="CC0066"/>
              </a:solidFill>
              <a:effectLst/>
              <a:latin typeface="#9Slide03 Encode SeEx Black" panose="00000A05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7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7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1208</Words>
  <Application>Microsoft Office PowerPoint</Application>
  <PresentationFormat>Widescreen</PresentationFormat>
  <Paragraphs>453</Paragraphs>
  <Slides>23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#9Slide03 Encode SeEx Black</vt:lpstr>
      <vt:lpstr>#9Slide03 Montserrat Black</vt:lpstr>
      <vt:lpstr>#9Slide03 SFU Futura_01</vt:lpstr>
      <vt:lpstr>#9Slide04 Alfa Slab One</vt:lpstr>
      <vt:lpstr>#9Slide07 Crocante</vt:lpstr>
      <vt:lpstr>Aptos</vt:lpstr>
      <vt:lpstr>Aptos Display</vt:lpstr>
      <vt:lpstr>Arial</vt:lpstr>
      <vt:lpstr>iCiel Cadena</vt:lpstr>
      <vt:lpstr>iCiel Gotham Ultra</vt:lpstr>
      <vt:lpstr>SVN-Gretoon</vt:lpstr>
      <vt:lpstr>SVN-Poky's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 Lâm</dc:creator>
  <cp:lastModifiedBy>Oanh Lâm</cp:lastModifiedBy>
  <cp:revision>61</cp:revision>
  <dcterms:created xsi:type="dcterms:W3CDTF">2024-04-18T09:18:58Z</dcterms:created>
  <dcterms:modified xsi:type="dcterms:W3CDTF">2024-04-21T08:26:05Z</dcterms:modified>
</cp:coreProperties>
</file>